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 id="2147483788" r:id="rId2"/>
  </p:sldMasterIdLst>
  <p:notesMasterIdLst>
    <p:notesMasterId r:id="rId12"/>
  </p:notesMasterIdLst>
  <p:handoutMasterIdLst>
    <p:handoutMasterId r:id="rId13"/>
  </p:handoutMasterIdLst>
  <p:sldIdLst>
    <p:sldId id="266" r:id="rId3"/>
    <p:sldId id="4093" r:id="rId4"/>
    <p:sldId id="4089" r:id="rId5"/>
    <p:sldId id="4095" r:id="rId6"/>
    <p:sldId id="4087" r:id="rId7"/>
    <p:sldId id="4088" r:id="rId8"/>
    <p:sldId id="4073" r:id="rId9"/>
    <p:sldId id="4096" r:id="rId10"/>
    <p:sldId id="3120" r:id="rId11"/>
  </p:sldIdLst>
  <p:sldSz cx="12192000" cy="6858000"/>
  <p:notesSz cx="7010400" cy="9296400"/>
  <p:embeddedFontLst>
    <p:embeddedFont>
      <p:font typeface="Arial Black" panose="020B0A04020102020204" pitchFamily="34" charset="0"/>
      <p:bold r:id="rId14"/>
    </p:embeddedFont>
    <p:embeddedFont>
      <p:font typeface="Bebas Neue" panose="020B0604020202020204" charset="0"/>
      <p:regular r:id="rId15"/>
    </p:embeddedFont>
    <p:embeddedFont>
      <p:font typeface="Brandon Grotesque Bold" panose="020B0803020203060202" charset="0"/>
      <p:regular r:id="rId16"/>
      <p:bold r:id="rId17"/>
      <p:italic r:id="rId18"/>
      <p:boldItalic r:id="rId19"/>
    </p:embeddedFont>
    <p:embeddedFont>
      <p:font typeface="brandon_grotesquebold"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Lato Light" panose="020B0604020202020204" charset="0"/>
      <p:regular r:id="rId32"/>
      <p:italic r:id="rId33"/>
    </p:embeddedFont>
    <p:embeddedFont>
      <p:font typeface="Poppins" panose="020B060402020202020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66"/>
            <p14:sldId id="4093"/>
            <p14:sldId id="4089"/>
            <p14:sldId id="4095"/>
            <p14:sldId id="4087"/>
            <p14:sldId id="4088"/>
            <p14:sldId id="4073"/>
            <p14:sldId id="4096"/>
            <p14:sldId id="31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340"/>
    <a:srgbClr val="009BA6"/>
    <a:srgbClr val="D9D9D9"/>
    <a:srgbClr val="F58573"/>
    <a:srgbClr val="25CCD8"/>
    <a:srgbClr val="E7E8E8"/>
    <a:srgbClr val="21B6C1"/>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3AC9B2-FBC4-6C6E-8C45-7FE2D02AFB6E}" v="104" dt="2022-08-11T17:44:41.822"/>
    <p1510:client id="{D67521ED-576D-FAC2-9F5C-D7ED11191BA5}" v="209" dt="2022-08-11T19:06:57.464"/>
    <p1510:client id="{DBCEF220-845D-4822-AE29-B7D0A96E4043}" v="227" dt="2022-08-11T18:41:56.6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font" Target="fonts/font18.fntdata"/><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loway-Beth, Alfreda" userId="S::alfreda.holloway@cookcountyhhs.org::47cf7b25-5b40-46ab-9b16-43fd5c8e3de7" providerId="AD" clId="Web-{D67521ED-576D-FAC2-9F5C-D7ED11191BA5}"/>
    <pc:docChg chg="addSld modSld modSection">
      <pc:chgData name="Holloway-Beth, Alfreda" userId="S::alfreda.holloway@cookcountyhhs.org::47cf7b25-5b40-46ab-9b16-43fd5c8e3de7" providerId="AD" clId="Web-{D67521ED-576D-FAC2-9F5C-D7ED11191BA5}" dt="2022-08-11T19:06:57.464" v="329"/>
      <pc:docMkLst>
        <pc:docMk/>
      </pc:docMkLst>
      <pc:sldChg chg="modSp modNotes">
        <pc:chgData name="Holloway-Beth, Alfreda" userId="S::alfreda.holloway@cookcountyhhs.org::47cf7b25-5b40-46ab-9b16-43fd5c8e3de7" providerId="AD" clId="Web-{D67521ED-576D-FAC2-9F5C-D7ED11191BA5}" dt="2022-08-11T19:03:59.916" v="206"/>
        <pc:sldMkLst>
          <pc:docMk/>
          <pc:sldMk cId="2221501365" sldId="3120"/>
        </pc:sldMkLst>
        <pc:spChg chg="mod">
          <ac:chgData name="Holloway-Beth, Alfreda" userId="S::alfreda.holloway@cookcountyhhs.org::47cf7b25-5b40-46ab-9b16-43fd5c8e3de7" providerId="AD" clId="Web-{D67521ED-576D-FAC2-9F5C-D7ED11191BA5}" dt="2022-08-11T18:56:13.521" v="101" actId="20577"/>
          <ac:spMkLst>
            <pc:docMk/>
            <pc:sldMk cId="2221501365" sldId="3120"/>
            <ac:spMk id="2" creationId="{C83925C6-F1CF-4664-88D3-503C1D916344}"/>
          </ac:spMkLst>
        </pc:spChg>
      </pc:sldChg>
      <pc:sldChg chg="modNotes">
        <pc:chgData name="Holloway-Beth, Alfreda" userId="S::alfreda.holloway@cookcountyhhs.org::47cf7b25-5b40-46ab-9b16-43fd5c8e3de7" providerId="AD" clId="Web-{D67521ED-576D-FAC2-9F5C-D7ED11191BA5}" dt="2022-08-11T18:59:07.929" v="202"/>
        <pc:sldMkLst>
          <pc:docMk/>
          <pc:sldMk cId="1299231778" sldId="4093"/>
        </pc:sldMkLst>
      </pc:sldChg>
      <pc:sldChg chg="addSp delSp modSp new mod chgLayout modNotes">
        <pc:chgData name="Holloway-Beth, Alfreda" userId="S::alfreda.holloway@cookcountyhhs.org::47cf7b25-5b40-46ab-9b16-43fd5c8e3de7" providerId="AD" clId="Web-{D67521ED-576D-FAC2-9F5C-D7ED11191BA5}" dt="2022-08-11T19:06:57.464" v="329"/>
        <pc:sldMkLst>
          <pc:docMk/>
          <pc:sldMk cId="2983544134" sldId="4096"/>
        </pc:sldMkLst>
        <pc:spChg chg="add mod">
          <ac:chgData name="Holloway-Beth, Alfreda" userId="S::alfreda.holloway@cookcountyhhs.org::47cf7b25-5b40-46ab-9b16-43fd5c8e3de7" providerId="AD" clId="Web-{D67521ED-576D-FAC2-9F5C-D7ED11191BA5}" dt="2022-08-11T19:06:51.136" v="328" actId="20577"/>
          <ac:spMkLst>
            <pc:docMk/>
            <pc:sldMk cId="2983544134" sldId="4096"/>
            <ac:spMk id="2" creationId="{4A4D9849-CFDC-601E-2451-694C4AAED38E}"/>
          </ac:spMkLst>
        </pc:spChg>
        <pc:spChg chg="add del mod">
          <ac:chgData name="Holloway-Beth, Alfreda" userId="S::alfreda.holloway@cookcountyhhs.org::47cf7b25-5b40-46ab-9b16-43fd5c8e3de7" providerId="AD" clId="Web-{D67521ED-576D-FAC2-9F5C-D7ED11191BA5}" dt="2022-08-11T19:06:57.464" v="329"/>
          <ac:spMkLst>
            <pc:docMk/>
            <pc:sldMk cId="2983544134" sldId="4096"/>
            <ac:spMk id="3" creationId="{72C7DCF7-E300-A82D-210D-52E46D79A479}"/>
          </ac:spMkLst>
        </pc:spChg>
      </pc:sldChg>
    </pc:docChg>
  </pc:docChgLst>
  <pc:docChgLst>
    <pc:chgData name="Smith, Christopher" userId="55859027-47ff-4ec1-a263-656b30aeb6f0" providerId="ADAL" clId="{DBCEF220-845D-4822-AE29-B7D0A96E4043}"/>
    <pc:docChg chg="undo custSel modSld">
      <pc:chgData name="Smith, Christopher" userId="55859027-47ff-4ec1-a263-656b30aeb6f0" providerId="ADAL" clId="{DBCEF220-845D-4822-AE29-B7D0A96E4043}" dt="2022-08-11T18:41:56.646" v="492" actId="20577"/>
      <pc:docMkLst>
        <pc:docMk/>
      </pc:docMkLst>
      <pc:sldChg chg="addSp modSp mod modAnim">
        <pc:chgData name="Smith, Christopher" userId="55859027-47ff-4ec1-a263-656b30aeb6f0" providerId="ADAL" clId="{DBCEF220-845D-4822-AE29-B7D0A96E4043}" dt="2022-08-11T18:41:56.646" v="492" actId="20577"/>
        <pc:sldMkLst>
          <pc:docMk/>
          <pc:sldMk cId="3414846470" sldId="4073"/>
        </pc:sldMkLst>
        <pc:spChg chg="add mod">
          <ac:chgData name="Smith, Christopher" userId="55859027-47ff-4ec1-a263-656b30aeb6f0" providerId="ADAL" clId="{DBCEF220-845D-4822-AE29-B7D0A96E4043}" dt="2022-08-11T18:18:49.892" v="339" actId="164"/>
          <ac:spMkLst>
            <pc:docMk/>
            <pc:sldMk cId="3414846470" sldId="4073"/>
            <ac:spMk id="12" creationId="{E1DBAFCF-65CE-15D5-3B33-6B0FA0311F84}"/>
          </ac:spMkLst>
        </pc:spChg>
        <pc:spChg chg="mod">
          <ac:chgData name="Smith, Christopher" userId="55859027-47ff-4ec1-a263-656b30aeb6f0" providerId="ADAL" clId="{DBCEF220-845D-4822-AE29-B7D0A96E4043}" dt="2022-08-11T18:19:30.853" v="351" actId="20577"/>
          <ac:spMkLst>
            <pc:docMk/>
            <pc:sldMk cId="3414846470" sldId="4073"/>
            <ac:spMk id="32" creationId="{E2F8D954-7C0A-5247-90EB-FA6B0B7AED52}"/>
          </ac:spMkLst>
        </pc:spChg>
        <pc:spChg chg="mod">
          <ac:chgData name="Smith, Christopher" userId="55859027-47ff-4ec1-a263-656b30aeb6f0" providerId="ADAL" clId="{DBCEF220-845D-4822-AE29-B7D0A96E4043}" dt="2022-08-11T18:01:52.504" v="35" actId="20577"/>
          <ac:spMkLst>
            <pc:docMk/>
            <pc:sldMk cId="3414846470" sldId="4073"/>
            <ac:spMk id="33" creationId="{302A63B9-AEDD-A449-8D5A-09941B96C442}"/>
          </ac:spMkLst>
        </pc:spChg>
        <pc:spChg chg="mod">
          <ac:chgData name="Smith, Christopher" userId="55859027-47ff-4ec1-a263-656b30aeb6f0" providerId="ADAL" clId="{DBCEF220-845D-4822-AE29-B7D0A96E4043}" dt="2022-08-11T18:05:16.251" v="244" actId="20577"/>
          <ac:spMkLst>
            <pc:docMk/>
            <pc:sldMk cId="3414846470" sldId="4073"/>
            <ac:spMk id="36" creationId="{4E29795B-01E2-774D-9250-0153A50B6BA3}"/>
          </ac:spMkLst>
        </pc:spChg>
        <pc:spChg chg="mod">
          <ac:chgData name="Smith, Christopher" userId="55859027-47ff-4ec1-a263-656b30aeb6f0" providerId="ADAL" clId="{DBCEF220-845D-4822-AE29-B7D0A96E4043}" dt="2022-08-11T18:02:01.552" v="48" actId="20577"/>
          <ac:spMkLst>
            <pc:docMk/>
            <pc:sldMk cId="3414846470" sldId="4073"/>
            <ac:spMk id="37" creationId="{DAB00BC1-EDB8-F340-9936-ECAC5645B99B}"/>
          </ac:spMkLst>
        </pc:spChg>
        <pc:spChg chg="mod">
          <ac:chgData name="Smith, Christopher" userId="55859027-47ff-4ec1-a263-656b30aeb6f0" providerId="ADAL" clId="{DBCEF220-845D-4822-AE29-B7D0A96E4043}" dt="2022-08-11T18:03:56.918" v="206" actId="20577"/>
          <ac:spMkLst>
            <pc:docMk/>
            <pc:sldMk cId="3414846470" sldId="4073"/>
            <ac:spMk id="39" creationId="{36ED2F0D-9E3F-9C4D-AA90-5525FA2E1EF9}"/>
          </ac:spMkLst>
        </pc:spChg>
        <pc:spChg chg="mod">
          <ac:chgData name="Smith, Christopher" userId="55859027-47ff-4ec1-a263-656b30aeb6f0" providerId="ADAL" clId="{DBCEF220-845D-4822-AE29-B7D0A96E4043}" dt="2022-08-11T18:41:56.646" v="492" actId="20577"/>
          <ac:spMkLst>
            <pc:docMk/>
            <pc:sldMk cId="3414846470" sldId="4073"/>
            <ac:spMk id="42" creationId="{87627FBE-48B4-DB49-B7DC-8705E41D7DE4}"/>
          </ac:spMkLst>
        </pc:spChg>
        <pc:spChg chg="mod">
          <ac:chgData name="Smith, Christopher" userId="55859027-47ff-4ec1-a263-656b30aeb6f0" providerId="ADAL" clId="{DBCEF220-845D-4822-AE29-B7D0A96E4043}" dt="2022-08-11T18:03:07.913" v="154" actId="20577"/>
          <ac:spMkLst>
            <pc:docMk/>
            <pc:sldMk cId="3414846470" sldId="4073"/>
            <ac:spMk id="43" creationId="{6FA8A77B-F856-D742-B30A-640188F5BF7B}"/>
          </ac:spMkLst>
        </pc:spChg>
        <pc:grpChg chg="add mod">
          <ac:chgData name="Smith, Christopher" userId="55859027-47ff-4ec1-a263-656b30aeb6f0" providerId="ADAL" clId="{DBCEF220-845D-4822-AE29-B7D0A96E4043}" dt="2022-08-11T18:18:49.892" v="339" actId="164"/>
          <ac:grpSpMkLst>
            <pc:docMk/>
            <pc:sldMk cId="3414846470" sldId="4073"/>
            <ac:grpSpMk id="13" creationId="{FC452FB9-27E3-39A7-A343-D8DBF57C8475}"/>
          </ac:grpSpMkLst>
        </pc:grpChg>
        <pc:picChg chg="add mod modCrop">
          <ac:chgData name="Smith, Christopher" userId="55859027-47ff-4ec1-a263-656b30aeb6f0" providerId="ADAL" clId="{DBCEF220-845D-4822-AE29-B7D0A96E4043}" dt="2022-08-11T18:18:49.892" v="339" actId="164"/>
          <ac:picMkLst>
            <pc:docMk/>
            <pc:sldMk cId="3414846470" sldId="4073"/>
            <ac:picMk id="11" creationId="{6BC8450F-29F3-00D5-8A61-BE4D1E84E183}"/>
          </ac:picMkLst>
        </pc:picChg>
      </pc:sldChg>
      <pc:sldChg chg="addSp modSp modAnim">
        <pc:chgData name="Smith, Christopher" userId="55859027-47ff-4ec1-a263-656b30aeb6f0" providerId="ADAL" clId="{DBCEF220-845D-4822-AE29-B7D0A96E4043}" dt="2022-08-11T18:01:18.423" v="9"/>
        <pc:sldMkLst>
          <pc:docMk/>
          <pc:sldMk cId="3915874175" sldId="4087"/>
        </pc:sldMkLst>
        <pc:spChg chg="mod">
          <ac:chgData name="Smith, Christopher" userId="55859027-47ff-4ec1-a263-656b30aeb6f0" providerId="ADAL" clId="{DBCEF220-845D-4822-AE29-B7D0A96E4043}" dt="2022-08-11T18:00:43.271" v="7" actId="164"/>
          <ac:spMkLst>
            <pc:docMk/>
            <pc:sldMk cId="3915874175" sldId="4087"/>
            <ac:spMk id="19" creationId="{293FEDF0-DEB3-184B-8D6A-BE82455AD73A}"/>
          </ac:spMkLst>
        </pc:spChg>
        <pc:spChg chg="mod">
          <ac:chgData name="Smith, Christopher" userId="55859027-47ff-4ec1-a263-656b30aeb6f0" providerId="ADAL" clId="{DBCEF220-845D-4822-AE29-B7D0A96E4043}" dt="2022-08-11T18:00:43.271" v="7" actId="164"/>
          <ac:spMkLst>
            <pc:docMk/>
            <pc:sldMk cId="3915874175" sldId="4087"/>
            <ac:spMk id="20" creationId="{874A21BA-AD9D-C94D-87B8-B660F90FB65B}"/>
          </ac:spMkLst>
        </pc:spChg>
        <pc:spChg chg="mod">
          <ac:chgData name="Smith, Christopher" userId="55859027-47ff-4ec1-a263-656b30aeb6f0" providerId="ADAL" clId="{DBCEF220-845D-4822-AE29-B7D0A96E4043}" dt="2022-08-11T18:00:43.271" v="7" actId="164"/>
          <ac:spMkLst>
            <pc:docMk/>
            <pc:sldMk cId="3915874175" sldId="4087"/>
            <ac:spMk id="21" creationId="{53468D67-C4D6-EF4D-9482-5DA7691E451D}"/>
          </ac:spMkLst>
        </pc:spChg>
        <pc:spChg chg="mod">
          <ac:chgData name="Smith, Christopher" userId="55859027-47ff-4ec1-a263-656b30aeb6f0" providerId="ADAL" clId="{DBCEF220-845D-4822-AE29-B7D0A96E4043}" dt="2022-08-11T18:00:43.271" v="7" actId="164"/>
          <ac:spMkLst>
            <pc:docMk/>
            <pc:sldMk cId="3915874175" sldId="4087"/>
            <ac:spMk id="25" creationId="{65302A0C-EC9A-F740-BA2A-E301F6B59F0B}"/>
          </ac:spMkLst>
        </pc:spChg>
        <pc:spChg chg="mod">
          <ac:chgData name="Smith, Christopher" userId="55859027-47ff-4ec1-a263-656b30aeb6f0" providerId="ADAL" clId="{DBCEF220-845D-4822-AE29-B7D0A96E4043}" dt="2022-08-11T18:00:43.271" v="7" actId="164"/>
          <ac:spMkLst>
            <pc:docMk/>
            <pc:sldMk cId="3915874175" sldId="4087"/>
            <ac:spMk id="27" creationId="{737409D9-BF00-F74F-9F15-8FFB20ED75F5}"/>
          </ac:spMkLst>
        </pc:spChg>
        <pc:spChg chg="mod">
          <ac:chgData name="Smith, Christopher" userId="55859027-47ff-4ec1-a263-656b30aeb6f0" providerId="ADAL" clId="{DBCEF220-845D-4822-AE29-B7D0A96E4043}" dt="2022-08-11T18:00:43.271" v="7" actId="164"/>
          <ac:spMkLst>
            <pc:docMk/>
            <pc:sldMk cId="3915874175" sldId="4087"/>
            <ac:spMk id="29" creationId="{09B9AC48-F712-5D46-8A9B-5E9EFFC7780B}"/>
          </ac:spMkLst>
        </pc:spChg>
        <pc:grpChg chg="mod">
          <ac:chgData name="Smith, Christopher" userId="55859027-47ff-4ec1-a263-656b30aeb6f0" providerId="ADAL" clId="{DBCEF220-845D-4822-AE29-B7D0A96E4043}" dt="2022-08-11T18:00:10.931" v="4" actId="164"/>
          <ac:grpSpMkLst>
            <pc:docMk/>
            <pc:sldMk cId="3915874175" sldId="4087"/>
            <ac:grpSpMk id="6" creationId="{01D3CF95-35DC-B6C2-B3AB-83C23358FE9B}"/>
          </ac:grpSpMkLst>
        </pc:grpChg>
        <pc:grpChg chg="mod">
          <ac:chgData name="Smith, Christopher" userId="55859027-47ff-4ec1-a263-656b30aeb6f0" providerId="ADAL" clId="{DBCEF220-845D-4822-AE29-B7D0A96E4043}" dt="2022-08-11T18:00:10.931" v="4" actId="164"/>
          <ac:grpSpMkLst>
            <pc:docMk/>
            <pc:sldMk cId="3915874175" sldId="4087"/>
            <ac:grpSpMk id="31" creationId="{332CFB72-E661-4744-B7F1-2A74E4B03F31}"/>
          </ac:grpSpMkLst>
        </pc:grpChg>
        <pc:grpChg chg="add mod">
          <ac:chgData name="Smith, Christopher" userId="55859027-47ff-4ec1-a263-656b30aeb6f0" providerId="ADAL" clId="{DBCEF220-845D-4822-AE29-B7D0A96E4043}" dt="2022-08-11T18:00:43.271" v="7" actId="164"/>
          <ac:grpSpMkLst>
            <pc:docMk/>
            <pc:sldMk cId="3915874175" sldId="4087"/>
            <ac:grpSpMk id="32" creationId="{92AB3F4A-6979-C297-3610-2BE908A6B564}"/>
          </ac:grpSpMkLst>
        </pc:grpChg>
        <pc:grpChg chg="add mod">
          <ac:chgData name="Smith, Christopher" userId="55859027-47ff-4ec1-a263-656b30aeb6f0" providerId="ADAL" clId="{DBCEF220-845D-4822-AE29-B7D0A96E4043}" dt="2022-08-11T18:00:43.271" v="7" actId="164"/>
          <ac:grpSpMkLst>
            <pc:docMk/>
            <pc:sldMk cId="3915874175" sldId="4087"/>
            <ac:grpSpMk id="33" creationId="{3603A750-B43B-2EE3-816E-75A8B1E91D11}"/>
          </ac:grpSpMkLst>
        </pc:grpChg>
        <pc:picChg chg="mod">
          <ac:chgData name="Smith, Christopher" userId="55859027-47ff-4ec1-a263-656b30aeb6f0" providerId="ADAL" clId="{DBCEF220-845D-4822-AE29-B7D0A96E4043}" dt="2022-08-11T18:00:43.271" v="7" actId="164"/>
          <ac:picMkLst>
            <pc:docMk/>
            <pc:sldMk cId="3915874175" sldId="4087"/>
            <ac:picMk id="7" creationId="{113D8E22-951A-11E8-F852-B3516D0DF0AC}"/>
          </ac:picMkLst>
        </pc:picChg>
        <pc:picChg chg="mod">
          <ac:chgData name="Smith, Christopher" userId="55859027-47ff-4ec1-a263-656b30aeb6f0" providerId="ADAL" clId="{DBCEF220-845D-4822-AE29-B7D0A96E4043}" dt="2022-08-11T18:00:43.271" v="7" actId="164"/>
          <ac:picMkLst>
            <pc:docMk/>
            <pc:sldMk cId="3915874175" sldId="4087"/>
            <ac:picMk id="37" creationId="{EC98E98A-C231-43EB-77ED-08D791E157C3}"/>
          </ac:picMkLst>
        </pc:picChg>
        <pc:picChg chg="mod">
          <ac:chgData name="Smith, Christopher" userId="55859027-47ff-4ec1-a263-656b30aeb6f0" providerId="ADAL" clId="{DBCEF220-845D-4822-AE29-B7D0A96E4043}" dt="2022-08-11T18:00:43.271" v="7" actId="164"/>
          <ac:picMkLst>
            <pc:docMk/>
            <pc:sldMk cId="3915874175" sldId="4087"/>
            <ac:picMk id="38" creationId="{EA68DC76-AD6B-57D8-0D77-F42A5DE11A23}"/>
          </ac:picMkLst>
        </pc:picChg>
        <pc:picChg chg="mod">
          <ac:chgData name="Smith, Christopher" userId="55859027-47ff-4ec1-a263-656b30aeb6f0" providerId="ADAL" clId="{DBCEF220-845D-4822-AE29-B7D0A96E4043}" dt="2022-08-11T18:00:43.271" v="7" actId="164"/>
          <ac:picMkLst>
            <pc:docMk/>
            <pc:sldMk cId="3915874175" sldId="4087"/>
            <ac:picMk id="39" creationId="{40AE81AF-6FBD-44DF-B028-841EF90D075D}"/>
          </ac:picMkLst>
        </pc:picChg>
        <pc:picChg chg="mod">
          <ac:chgData name="Smith, Christopher" userId="55859027-47ff-4ec1-a263-656b30aeb6f0" providerId="ADAL" clId="{DBCEF220-845D-4822-AE29-B7D0A96E4043}" dt="2022-08-11T18:00:43.271" v="7" actId="164"/>
          <ac:picMkLst>
            <pc:docMk/>
            <pc:sldMk cId="3915874175" sldId="4087"/>
            <ac:picMk id="40" creationId="{811C0F21-8001-6E34-47B8-C244CFDDC507}"/>
          </ac:picMkLst>
        </pc:picChg>
        <pc:picChg chg="mod">
          <ac:chgData name="Smith, Christopher" userId="55859027-47ff-4ec1-a263-656b30aeb6f0" providerId="ADAL" clId="{DBCEF220-845D-4822-AE29-B7D0A96E4043}" dt="2022-08-11T18:00:43.271" v="7" actId="164"/>
          <ac:picMkLst>
            <pc:docMk/>
            <pc:sldMk cId="3915874175" sldId="4087"/>
            <ac:picMk id="41" creationId="{9900EF58-9933-6DF0-FBF9-72A8E17FB784}"/>
          </ac:picMkLst>
        </pc:picChg>
      </pc:sldChg>
      <pc:sldChg chg="modSp modAnim">
        <pc:chgData name="Smith, Christopher" userId="55859027-47ff-4ec1-a263-656b30aeb6f0" providerId="ADAL" clId="{DBCEF220-845D-4822-AE29-B7D0A96E4043}" dt="2022-08-11T18:01:37.032" v="27" actId="20577"/>
        <pc:sldMkLst>
          <pc:docMk/>
          <pc:sldMk cId="1696507335" sldId="4088"/>
        </pc:sldMkLst>
        <pc:spChg chg="mod">
          <ac:chgData name="Smith, Christopher" userId="55859027-47ff-4ec1-a263-656b30aeb6f0" providerId="ADAL" clId="{DBCEF220-845D-4822-AE29-B7D0A96E4043}" dt="2022-08-11T18:01:37.032" v="27" actId="20577"/>
          <ac:spMkLst>
            <pc:docMk/>
            <pc:sldMk cId="1696507335" sldId="4088"/>
            <ac:spMk id="58" creationId="{4AF9AC09-8877-16E8-25A2-F3E067DC69EE}"/>
          </ac:spMkLst>
        </pc:spChg>
      </pc:sldChg>
      <pc:sldChg chg="addSp delSp modSp mod modAnim">
        <pc:chgData name="Smith, Christopher" userId="55859027-47ff-4ec1-a263-656b30aeb6f0" providerId="ADAL" clId="{DBCEF220-845D-4822-AE29-B7D0A96E4043}" dt="2022-08-11T18:12:28.241" v="281" actId="21"/>
        <pc:sldMkLst>
          <pc:docMk/>
          <pc:sldMk cId="1524461815" sldId="4089"/>
        </pc:sldMkLst>
        <pc:spChg chg="add del">
          <ac:chgData name="Smith, Christopher" userId="55859027-47ff-4ec1-a263-656b30aeb6f0" providerId="ADAL" clId="{DBCEF220-845D-4822-AE29-B7D0A96E4043}" dt="2022-08-11T18:11:33.761" v="265" actId="22"/>
          <ac:spMkLst>
            <pc:docMk/>
            <pc:sldMk cId="1524461815" sldId="4089"/>
            <ac:spMk id="3" creationId="{897871F6-2878-E374-89FE-869773646F60}"/>
          </ac:spMkLst>
        </pc:spChg>
        <pc:grpChg chg="add del mod">
          <ac:chgData name="Smith, Christopher" userId="55859027-47ff-4ec1-a263-656b30aeb6f0" providerId="ADAL" clId="{DBCEF220-845D-4822-AE29-B7D0A96E4043}" dt="2022-08-11T18:12:25.691" v="280" actId="165"/>
          <ac:grpSpMkLst>
            <pc:docMk/>
            <pc:sldMk cId="1524461815" sldId="4089"/>
            <ac:grpSpMk id="58" creationId="{A4AF74D5-90E2-9C9C-464C-59DCC8EC674D}"/>
          </ac:grpSpMkLst>
        </pc:grpChg>
        <pc:picChg chg="add del mod">
          <ac:chgData name="Smith, Christopher" userId="55859027-47ff-4ec1-a263-656b30aeb6f0" providerId="ADAL" clId="{DBCEF220-845D-4822-AE29-B7D0A96E4043}" dt="2022-08-11T18:12:28.241" v="281" actId="21"/>
          <ac:picMkLst>
            <pc:docMk/>
            <pc:sldMk cId="1524461815" sldId="4089"/>
            <ac:picMk id="6" creationId="{0299D7E9-D8B3-A6F0-262D-BDE05471D3C2}"/>
          </ac:picMkLst>
        </pc:picChg>
        <pc:picChg chg="mod topLvl">
          <ac:chgData name="Smith, Christopher" userId="55859027-47ff-4ec1-a263-656b30aeb6f0" providerId="ADAL" clId="{DBCEF220-845D-4822-AE29-B7D0A96E4043}" dt="2022-08-11T18:12:25.691" v="280" actId="165"/>
          <ac:picMkLst>
            <pc:docMk/>
            <pc:sldMk cId="1524461815" sldId="4089"/>
            <ac:picMk id="51" creationId="{8C4C6639-70F3-98C3-9D3F-CBD5519507A0}"/>
          </ac:picMkLst>
        </pc:picChg>
        <pc:picChg chg="mod topLvl">
          <ac:chgData name="Smith, Christopher" userId="55859027-47ff-4ec1-a263-656b30aeb6f0" providerId="ADAL" clId="{DBCEF220-845D-4822-AE29-B7D0A96E4043}" dt="2022-08-11T18:12:25.691" v="280" actId="165"/>
          <ac:picMkLst>
            <pc:docMk/>
            <pc:sldMk cId="1524461815" sldId="4089"/>
            <ac:picMk id="53" creationId="{CB11E990-4C72-B86E-8CB1-21A350E54540}"/>
          </ac:picMkLst>
        </pc:picChg>
        <pc:picChg chg="mod topLvl">
          <ac:chgData name="Smith, Christopher" userId="55859027-47ff-4ec1-a263-656b30aeb6f0" providerId="ADAL" clId="{DBCEF220-845D-4822-AE29-B7D0A96E4043}" dt="2022-08-11T18:12:25.691" v="280" actId="165"/>
          <ac:picMkLst>
            <pc:docMk/>
            <pc:sldMk cId="1524461815" sldId="4089"/>
            <ac:picMk id="55" creationId="{86AC14AC-48CC-F273-46DC-29D72F83CAC1}"/>
          </ac:picMkLst>
        </pc:picChg>
      </pc:sldChg>
      <pc:sldChg chg="modAnim">
        <pc:chgData name="Smith, Christopher" userId="55859027-47ff-4ec1-a263-656b30aeb6f0" providerId="ADAL" clId="{DBCEF220-845D-4822-AE29-B7D0A96E4043}" dt="2022-08-11T17:59:07.911" v="0"/>
        <pc:sldMkLst>
          <pc:docMk/>
          <pc:sldMk cId="1299231778" sldId="4093"/>
        </pc:sldMkLst>
      </pc:sldChg>
      <pc:sldChg chg="addSp modSp mod">
        <pc:chgData name="Smith, Christopher" userId="55859027-47ff-4ec1-a263-656b30aeb6f0" providerId="ADAL" clId="{DBCEF220-845D-4822-AE29-B7D0A96E4043}" dt="2022-08-11T18:13:02.531" v="283" actId="1076"/>
        <pc:sldMkLst>
          <pc:docMk/>
          <pc:sldMk cId="42720609" sldId="4095"/>
        </pc:sldMkLst>
        <pc:picChg chg="add mod">
          <ac:chgData name="Smith, Christopher" userId="55859027-47ff-4ec1-a263-656b30aeb6f0" providerId="ADAL" clId="{DBCEF220-845D-4822-AE29-B7D0A96E4043}" dt="2022-08-11T18:12:51.221" v="282" actId="1076"/>
          <ac:picMkLst>
            <pc:docMk/>
            <pc:sldMk cId="42720609" sldId="4095"/>
            <ac:picMk id="7" creationId="{EA5BAE90-838B-47BF-90C6-EBD020E83A66}"/>
          </ac:picMkLst>
        </pc:picChg>
        <pc:picChg chg="mod">
          <ac:chgData name="Smith, Christopher" userId="55859027-47ff-4ec1-a263-656b30aeb6f0" providerId="ADAL" clId="{DBCEF220-845D-4822-AE29-B7D0A96E4043}" dt="2022-08-11T18:13:02.531" v="283" actId="1076"/>
          <ac:picMkLst>
            <pc:docMk/>
            <pc:sldMk cId="42720609" sldId="4095"/>
            <ac:picMk id="11" creationId="{7E7AC80E-15EE-792A-6F4F-0CF2E410142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8/11/2022</a:t>
            </a:fld>
            <a:endParaRPr lang="en-US"/>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8/11/2022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project lists the </a:t>
            </a:r>
          </a:p>
        </p:txBody>
      </p:sp>
      <p:sp>
        <p:nvSpPr>
          <p:cNvPr id="4" name="Slide Number Placeholder 3"/>
          <p:cNvSpPr>
            <a:spLocks noGrp="1"/>
          </p:cNvSpPr>
          <p:nvPr>
            <p:ph type="sldNum" sz="quarter" idx="10"/>
          </p:nvPr>
        </p:nvSpPr>
        <p:spPr/>
        <p:txBody>
          <a:bodyPr/>
          <a:lstStyle/>
          <a:p>
            <a:fld id="{E1D209D8-2081-EE4D-ADE6-5E53B17BEEF5}" type="slidenum">
              <a:rPr lang="en-US" smtClean="0"/>
              <a:t>1</a:t>
            </a:fld>
            <a:endParaRPr lang="en-US"/>
          </a:p>
        </p:txBody>
      </p:sp>
    </p:spTree>
    <p:extLst>
      <p:ext uri="{BB962C8B-B14F-4D97-AF65-F5344CB8AC3E}">
        <p14:creationId xmlns:p14="http://schemas.microsoft.com/office/powerpoint/2010/main" val="167682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a:rPr>
              <a:t>Show homepage and pick chronic disease – trend over time, by municipality, map, age, race, and sex</a:t>
            </a:r>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2</a:t>
            </a:fld>
            <a:endParaRPr lang="en-US"/>
          </a:p>
        </p:txBody>
      </p:sp>
    </p:spTree>
    <p:extLst>
      <p:ext uri="{BB962C8B-B14F-4D97-AF65-F5344CB8AC3E}">
        <p14:creationId xmlns:p14="http://schemas.microsoft.com/office/powerpoint/2010/main" val="832016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Cook County Department of Public Health’s Epidemiology Unit is leading an effort to design and deploy an online health atlas for suburban Cook County. We envision the atlas to be a platform for sharing a wealth of information to improve health awareness and decision-making. We are consulting with public health experts, working with other units within the department and reaching out to community members to identify what data to include.</a:t>
            </a:r>
          </a:p>
          <a:p>
            <a:endParaRPr lang="en-US"/>
          </a:p>
          <a:p>
            <a:endParaRPr lang="en-US"/>
          </a:p>
          <a:p>
            <a:r>
              <a:rPr lang="en-US"/>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a:p>
        </p:txBody>
      </p:sp>
    </p:spTree>
    <p:extLst>
      <p:ext uri="{BB962C8B-B14F-4D97-AF65-F5344CB8AC3E}">
        <p14:creationId xmlns:p14="http://schemas.microsoft.com/office/powerpoint/2010/main" val="271795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a:p>
        </p:txBody>
      </p:sp>
    </p:spTree>
    <p:extLst>
      <p:ext uri="{BB962C8B-B14F-4D97-AF65-F5344CB8AC3E}">
        <p14:creationId xmlns:p14="http://schemas.microsoft.com/office/powerpoint/2010/main" val="2024454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Cook County Department of Public Health’s Epidemiology Unit is leading an effort to design and deploy an online health atlas for suburban Cook County. We envision the atlas to be a platform for sharing a wealth of information to improve health awareness and decision-making. We are consulting with public health experts, working with other units within the department and reaching out to community members to identify what data to include.</a:t>
            </a:r>
          </a:p>
          <a:p>
            <a:endParaRPr lang="en-US"/>
          </a:p>
          <a:p>
            <a:endParaRPr lang="en-US"/>
          </a:p>
          <a:p>
            <a:r>
              <a:rPr lang="en-US"/>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5</a:t>
            </a:fld>
            <a:endParaRPr lang="en-US"/>
          </a:p>
        </p:txBody>
      </p:sp>
    </p:spTree>
    <p:extLst>
      <p:ext uri="{BB962C8B-B14F-4D97-AF65-F5344CB8AC3E}">
        <p14:creationId xmlns:p14="http://schemas.microsoft.com/office/powerpoint/2010/main" val="180487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6</a:t>
            </a:fld>
            <a:endParaRPr lang="en-US"/>
          </a:p>
        </p:txBody>
      </p:sp>
    </p:spTree>
    <p:extLst>
      <p:ext uri="{BB962C8B-B14F-4D97-AF65-F5344CB8AC3E}">
        <p14:creationId xmlns:p14="http://schemas.microsoft.com/office/powerpoint/2010/main" val="934491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WHAT IS YOUR OVERALL IMPRESSION OF THE HEALTH ATLAS?</a:t>
            </a:r>
            <a:endParaRPr lang="en-US"/>
          </a:p>
          <a:p>
            <a:r>
              <a:rPr lang="en-US" b="1">
                <a:cs typeface="Calibri"/>
              </a:rPr>
              <a:t>How does this look and feel to you?</a:t>
            </a:r>
          </a:p>
          <a:p>
            <a:r>
              <a:rPr lang="en-US" b="1">
                <a:cs typeface="Calibri"/>
              </a:rPr>
              <a:t>Do you like the picture on the homepage?</a:t>
            </a:r>
          </a:p>
          <a:p>
            <a:r>
              <a:rPr lang="en-US" b="1">
                <a:cs typeface="Calibri"/>
              </a:rPr>
              <a:t>If not, what should homepage look like?</a:t>
            </a:r>
          </a:p>
          <a:p>
            <a:endParaRPr lang="en-US">
              <a:cs typeface="Calibri"/>
            </a:endParaRPr>
          </a:p>
        </p:txBody>
      </p:sp>
      <p:sp>
        <p:nvSpPr>
          <p:cNvPr id="4" name="Slide Number Placeholder 3"/>
          <p:cNvSpPr>
            <a:spLocks noGrp="1"/>
          </p:cNvSpPr>
          <p:nvPr>
            <p:ph type="sldNum" sz="quarter" idx="5"/>
          </p:nvPr>
        </p:nvSpPr>
        <p:spPr/>
        <p:txBody>
          <a:bodyPr/>
          <a:lstStyle/>
          <a:p>
            <a:fld id="{55D387F3-4B50-6449-9F75-FA0BCFBAAE64}" type="slidenum">
              <a:rPr lang="en-US" smtClean="0"/>
              <a:t>8</a:t>
            </a:fld>
            <a:endParaRPr lang="en-US"/>
          </a:p>
        </p:txBody>
      </p:sp>
    </p:spTree>
    <p:extLst>
      <p:ext uri="{BB962C8B-B14F-4D97-AF65-F5344CB8AC3E}">
        <p14:creationId xmlns:p14="http://schemas.microsoft.com/office/powerpoint/2010/main" val="344670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purpose of an education session plan for the Cook County Health Atlas is to ensure that residents, community stakeholders, researchers, students, and governmental officials will be able to utilize the platform to its fullest capacity. </a:t>
            </a:r>
          </a:p>
          <a:p>
            <a:endParaRPr lang="en-US"/>
          </a:p>
          <a:p>
            <a:r>
              <a:rPr lang="en-US"/>
              <a:t>TARGET AUDIENCE</a:t>
            </a:r>
            <a:endParaRPr lang="en-US">
              <a:cs typeface="Calibri"/>
            </a:endParaRPr>
          </a:p>
          <a:p>
            <a:endParaRPr lang="en-US"/>
          </a:p>
          <a:p>
            <a:r>
              <a:rPr lang="en-US"/>
              <a:t>Those interested in learning about how to use the Suburban Cook County Health Atlas is the target audience.</a:t>
            </a:r>
            <a:endParaRPr lang="en-US">
              <a:cs typeface="Calibri"/>
            </a:endParaRPr>
          </a:p>
          <a:p>
            <a:endParaRPr lang="en-US"/>
          </a:p>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9</a:t>
            </a:fld>
            <a:endParaRPr lang="en-US"/>
          </a:p>
        </p:txBody>
      </p:sp>
    </p:spTree>
    <p:extLst>
      <p:ext uri="{BB962C8B-B14F-4D97-AF65-F5344CB8AC3E}">
        <p14:creationId xmlns:p14="http://schemas.microsoft.com/office/powerpoint/2010/main" val="3499779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24572" y="2290398"/>
            <a:ext cx="4342856" cy="1219565"/>
          </a:xfrm>
        </p:spPr>
        <p:txBody>
          <a:bodyPr anchor="b"/>
          <a:lstStyle>
            <a:lvl1pPr algn="ctr">
              <a:defRPr sz="8000"/>
            </a:lvl1pPr>
          </a:lstStyle>
          <a:p>
            <a:r>
              <a:rPr lang="en-US"/>
              <a:t>Main Title</a:t>
            </a:r>
          </a:p>
        </p:txBody>
      </p:sp>
      <p:sp>
        <p:nvSpPr>
          <p:cNvPr id="3" name="Subtitle 2"/>
          <p:cNvSpPr>
            <a:spLocks noGrp="1"/>
          </p:cNvSpPr>
          <p:nvPr>
            <p:ph type="subTitle" idx="1" hasCustomPrompt="1"/>
          </p:nvPr>
        </p:nvSpPr>
        <p:spPr>
          <a:xfrm>
            <a:off x="1303867" y="3602038"/>
            <a:ext cx="9584266" cy="599588"/>
          </a:xfrm>
        </p:spPr>
        <p:txBody>
          <a:bodyPr vert="horz" wrap="square" lIns="91440" tIns="45720" rIns="91440" bIns="45720" rtlCol="0">
            <a:spAutoFit/>
          </a:bodyPr>
          <a:lstStyle>
            <a:lvl1pPr marL="0" indent="0" algn="ctr">
              <a:buNone/>
              <a:defRPr lang="en-US" sz="3600" dirty="0">
                <a:solidFill>
                  <a:srgbClr val="21B6C1"/>
                </a:solidFill>
                <a:latin typeface="brandon_grotesquebold" panose="020B0604020202020204" charset="0"/>
              </a:defRPr>
            </a:lvl1pPr>
          </a:lstStyle>
          <a:p>
            <a:pPr lvl="0"/>
            <a:r>
              <a:rPr lang="en-US"/>
              <a:t>Subtitles</a:t>
            </a:r>
          </a:p>
        </p:txBody>
      </p:sp>
      <p:sp>
        <p:nvSpPr>
          <p:cNvPr id="4" name="Date Placeholder 3"/>
          <p:cNvSpPr>
            <a:spLocks noGrp="1"/>
          </p:cNvSpPr>
          <p:nvPr>
            <p:ph type="dt" sz="half" idx="10"/>
          </p:nvPr>
        </p:nvSpPr>
        <p:spPr/>
        <p:txBody>
          <a:bodyPr/>
          <a:lstStyle/>
          <a:p>
            <a:fld id="{89C42E98-4098-476D-9833-F58CE30DB6F9}"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a:p>
        </p:txBody>
      </p:sp>
    </p:spTree>
    <p:extLst>
      <p:ext uri="{BB962C8B-B14F-4D97-AF65-F5344CB8AC3E}">
        <p14:creationId xmlns:p14="http://schemas.microsoft.com/office/powerpoint/2010/main" val="251626041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none" baseline="0">
                <a:solidFill>
                  <a:schemeClr val="accent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40602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title w 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3882572"/>
            <a:ext cx="10972800" cy="2061029"/>
          </a:xfrm>
        </p:spPr>
        <p:txBody>
          <a:bodyPr anchor="t"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1219200"/>
            <a:ext cx="10972800" cy="2489200"/>
          </a:xfrm>
        </p:spPr>
        <p:txBody>
          <a:bodyPr anchor="b"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a:t>Click to edit Master text styles</a:t>
            </a:r>
          </a:p>
        </p:txBody>
      </p:sp>
    </p:spTree>
    <p:extLst>
      <p:ext uri="{BB962C8B-B14F-4D97-AF65-F5344CB8AC3E}">
        <p14:creationId xmlns:p14="http://schemas.microsoft.com/office/powerpoint/2010/main" val="3764922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sheet 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1647372"/>
            <a:ext cx="10972800" cy="1400629"/>
          </a:xfrm>
        </p:spPr>
        <p:txBody>
          <a:bodyPr anchor="b"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3258457"/>
            <a:ext cx="10972800" cy="2786744"/>
          </a:xfrm>
        </p:spPr>
        <p:txBody>
          <a:bodyPr anchor="t"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a:t>Click to edit Master text styles</a:t>
            </a:r>
          </a:p>
        </p:txBody>
      </p:sp>
    </p:spTree>
    <p:extLst>
      <p:ext uri="{BB962C8B-B14F-4D97-AF65-F5344CB8AC3E}">
        <p14:creationId xmlns:p14="http://schemas.microsoft.com/office/powerpoint/2010/main" val="3148901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all" baseline="0">
                <a:solidFill>
                  <a:srgbClr val="00407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981330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587220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102129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0040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692359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152389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33FE9A43-5DDE-E643-974E-97AF5E266401}" type="slidenum">
              <a:rPr lang="en-US" smtClean="0"/>
              <a:t>‹#›</a:t>
            </a:fld>
            <a:endParaRPr lang="en-US"/>
          </a:p>
        </p:txBody>
      </p:sp>
      <p:sp>
        <p:nvSpPr>
          <p:cNvPr id="10" name="Text Placeholder 7"/>
          <p:cNvSpPr>
            <a:spLocks noGrp="1"/>
          </p:cNvSpPr>
          <p:nvPr>
            <p:ph type="body" sz="quarter" idx="13"/>
          </p:nvPr>
        </p:nvSpPr>
        <p:spPr>
          <a:xfrm>
            <a:off x="609599" y="1"/>
            <a:ext cx="9826271" cy="798513"/>
          </a:xfrm>
        </p:spPr>
        <p:txBody>
          <a:bodyPr wrap="none" lIns="0" tIns="0" rIns="0" bIns="0" anchor="ctr" anchorCtr="0">
            <a:noAutofit/>
          </a:bodyPr>
          <a:lstStyle>
            <a:lvl1pPr marL="0" indent="0">
              <a:buFontTx/>
              <a:buNone/>
              <a:defRPr sz="2400" cap="all">
                <a:solidFill>
                  <a:schemeClr val="accent5">
                    <a:lumMod val="40000"/>
                    <a:lumOff val="60000"/>
                  </a:schemeClr>
                </a:solidFill>
              </a:defRPr>
            </a:lvl1pPr>
          </a:lstStyle>
          <a:p>
            <a:pPr lvl="0"/>
            <a:r>
              <a:rPr lang="en-US"/>
              <a:t>Click to edit Master text styles</a:t>
            </a:r>
          </a:p>
        </p:txBody>
      </p:sp>
    </p:spTree>
    <p:extLst>
      <p:ext uri="{BB962C8B-B14F-4D97-AF65-F5344CB8AC3E}">
        <p14:creationId xmlns:p14="http://schemas.microsoft.com/office/powerpoint/2010/main" val="1282009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990215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a:t>Main Title</a:t>
            </a:r>
          </a:p>
        </p:txBody>
      </p:sp>
      <p:sp>
        <p:nvSpPr>
          <p:cNvPr id="3" name="Content Placeholder 2"/>
          <p:cNvSpPr>
            <a:spLocks noGrp="1"/>
          </p:cNvSpPr>
          <p:nvPr>
            <p:ph idx="1" hasCustomPrompt="1"/>
          </p:nvPr>
        </p:nvSpPr>
        <p:spPr>
          <a:xfrm>
            <a:off x="838200" y="1699681"/>
            <a:ext cx="10515600" cy="627351"/>
          </a:xfrm>
        </p:spPr>
        <p:txBody>
          <a:bodyPr vert="horz" lIns="91440" tIns="45720" rIns="91440" bIns="45720" rtlCol="0">
            <a:spAutoFit/>
          </a:bodyPr>
          <a:lstStyle>
            <a:lvl1pPr>
              <a:defRPr lang="en-US" sz="1800" b="0" i="0" dirty="0" smtClean="0">
                <a:latin typeface="Georgia" panose="02040502050405020303" pitchFamily="18" charset="0"/>
              </a:defRPr>
            </a:lvl1pPr>
            <a:lvl2pPr>
              <a:defRPr lang="en-US" sz="1600" b="0" i="0" baseline="0" dirty="0">
                <a:latin typeface="Georgia" panose="02040502050405020303" pitchFamily="18" charset="0"/>
              </a:defRPr>
            </a:lvl2pPr>
          </a:lstStyle>
          <a:p>
            <a:pPr marL="0" lvl="0" indent="0">
              <a:buFontTx/>
              <a:buNone/>
            </a:pPr>
            <a:r>
              <a:rPr lang="en-US"/>
              <a:t>Edit Master text styles</a:t>
            </a:r>
          </a:p>
          <a:p>
            <a:pPr lvl="1">
              <a:buClr>
                <a:srgbClr val="21B6C1"/>
              </a:buClr>
            </a:pPr>
            <a:r>
              <a:rPr lang="en-US"/>
              <a:t>Second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a:p>
        </p:txBody>
      </p:sp>
      <p:pic>
        <p:nvPicPr>
          <p:cNvPr id="7" name="Picture 6">
            <a:extLst>
              <a:ext uri="{FF2B5EF4-FFF2-40B4-BE49-F238E27FC236}">
                <a16:creationId xmlns:a16="http://schemas.microsoft.com/office/drawing/2014/main" id="{1A087746-E11E-6F4B-816B-3AE4E3AB7A52}"/>
              </a:ext>
            </a:extLst>
          </p:cNvPr>
          <p:cNvPicPr>
            <a:picLocks noChangeAspect="1"/>
          </p:cNvPicPr>
          <p:nvPr userDrawn="1"/>
        </p:nvPicPr>
        <p:blipFill>
          <a:blip r:embed="rId2"/>
          <a:stretch>
            <a:fillRect/>
          </a:stretch>
        </p:blipFill>
        <p:spPr>
          <a:xfrm>
            <a:off x="838200" y="6422541"/>
            <a:ext cx="3425657" cy="232741"/>
          </a:xfrm>
          <a:prstGeom prst="rect">
            <a:avLst/>
          </a:prstGeom>
        </p:spPr>
      </p:pic>
    </p:spTree>
    <p:extLst>
      <p:ext uri="{BB962C8B-B14F-4D97-AF65-F5344CB8AC3E}">
        <p14:creationId xmlns:p14="http://schemas.microsoft.com/office/powerpoint/2010/main" val="425876232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608248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1502228"/>
            <a:ext cx="4011084" cy="783772"/>
          </a:xfrm>
        </p:spPr>
        <p:txBody>
          <a:bodyPr lIns="0" tIns="0" rIns="0" bIns="0" anchor="b"/>
          <a:lstStyle>
            <a:lvl1pPr algn="l">
              <a:defRPr sz="2000" b="1">
                <a:solidFill>
                  <a:schemeClr val="accent1"/>
                </a:solidFill>
              </a:defRPr>
            </a:lvl1pPr>
          </a:lstStyle>
          <a:p>
            <a:r>
              <a:rPr lang="en-US"/>
              <a:t>Click to edit Master title style</a:t>
            </a:r>
          </a:p>
        </p:txBody>
      </p:sp>
      <p:sp>
        <p:nvSpPr>
          <p:cNvPr id="3" name="Content Placeholder 2"/>
          <p:cNvSpPr>
            <a:spLocks noGrp="1"/>
          </p:cNvSpPr>
          <p:nvPr>
            <p:ph idx="1"/>
          </p:nvPr>
        </p:nvSpPr>
        <p:spPr>
          <a:xfrm>
            <a:off x="4766733" y="1502229"/>
            <a:ext cx="6815667" cy="46239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380344"/>
            <a:ext cx="4011084" cy="3745820"/>
          </a:xfrm>
        </p:spPr>
        <p:txBody>
          <a:bodyPr lIns="0" tIns="0" rIns="0" bIns="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a:t>Click to edit Master title style</a:t>
            </a:r>
          </a:p>
        </p:txBody>
      </p:sp>
    </p:spTree>
    <p:extLst>
      <p:ext uri="{BB962C8B-B14F-4D97-AF65-F5344CB8AC3E}">
        <p14:creationId xmlns:p14="http://schemas.microsoft.com/office/powerpoint/2010/main" val="3815486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next to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31258"/>
            <a:ext cx="5418667" cy="950686"/>
          </a:xfrm>
        </p:spPr>
        <p:txBody>
          <a:bodyPr lIns="0" tIns="0" rIns="0" bIns="0" anchor="t" anchorCtr="0">
            <a:noAutofit/>
          </a:bodyPr>
          <a:lstStyle>
            <a:lvl1pPr algn="l">
              <a:defRPr sz="2800" b="1"/>
            </a:lvl1pPr>
          </a:lstStyle>
          <a:p>
            <a:r>
              <a:rPr lang="en-US"/>
              <a:t>Click to edit Master title style</a:t>
            </a:r>
          </a:p>
        </p:txBody>
      </p:sp>
      <p:sp>
        <p:nvSpPr>
          <p:cNvPr id="3" name="Content Placeholder 2"/>
          <p:cNvSpPr>
            <a:spLocks noGrp="1"/>
          </p:cNvSpPr>
          <p:nvPr>
            <p:ph idx="1"/>
          </p:nvPr>
        </p:nvSpPr>
        <p:spPr>
          <a:xfrm>
            <a:off x="6241142" y="1531257"/>
            <a:ext cx="5341257" cy="459490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09600" y="2569029"/>
            <a:ext cx="5418667" cy="3504746"/>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545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next to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76603" y="1451428"/>
            <a:ext cx="5418667" cy="783772"/>
          </a:xfrm>
        </p:spPr>
        <p:txBody>
          <a:bodyPr lIns="0" tIns="0" rIns="0" bIns="0" anchor="t" anchorCtr="0">
            <a:noAutofit/>
          </a:bodyPr>
          <a:lstStyle>
            <a:lvl1pPr algn="l">
              <a:defRPr sz="2800" b="1">
                <a:solidFill>
                  <a:srgbClr val="0077A0"/>
                </a:solidFill>
              </a:defRPr>
            </a:lvl1pPr>
          </a:lstStyle>
          <a:p>
            <a:r>
              <a:rPr lang="en-US"/>
              <a:t>Click to edit Master title style</a:t>
            </a:r>
          </a:p>
        </p:txBody>
      </p:sp>
      <p:sp>
        <p:nvSpPr>
          <p:cNvPr id="3" name="Content Placeholder 2"/>
          <p:cNvSpPr>
            <a:spLocks noGrp="1"/>
          </p:cNvSpPr>
          <p:nvPr>
            <p:ph idx="1"/>
          </p:nvPr>
        </p:nvSpPr>
        <p:spPr>
          <a:xfrm>
            <a:off x="609601" y="1458687"/>
            <a:ext cx="5341257" cy="46674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376603" y="2460172"/>
            <a:ext cx="5418667" cy="3613603"/>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577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971143"/>
            <a:ext cx="7315200" cy="39619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480457"/>
            <a:ext cx="7315200" cy="3425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a:t>Click to edit Master title style</a:t>
            </a:r>
          </a:p>
        </p:txBody>
      </p:sp>
    </p:spTree>
    <p:extLst>
      <p:ext uri="{BB962C8B-B14F-4D97-AF65-F5344CB8AC3E}">
        <p14:creationId xmlns:p14="http://schemas.microsoft.com/office/powerpoint/2010/main" val="250074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a:t>Main Title</a:t>
            </a:r>
          </a:p>
        </p:txBody>
      </p:sp>
      <p:sp>
        <p:nvSpPr>
          <p:cNvPr id="3" name="Date Placeholder 2"/>
          <p:cNvSpPr>
            <a:spLocks noGrp="1"/>
          </p:cNvSpPr>
          <p:nvPr>
            <p:ph type="dt" sz="half" idx="10"/>
          </p:nvPr>
        </p:nvSpPr>
        <p:spPr/>
        <p:txBody>
          <a:bodyPr/>
          <a:lstStyle/>
          <a:p>
            <a:fld id="{89C42E98-4098-476D-9833-F58CE30DB6F9}" type="datetimeFigureOut">
              <a:rPr lang="en-US" smtClean="0"/>
              <a:t>8/11/2022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521D8-0276-7043-A50F-48E286C59F7E}" type="slidenum">
              <a:rPr lang="en-US" smtClean="0"/>
              <a:pPr/>
              <a:t>‹#›</a:t>
            </a:fld>
            <a:endParaRPr lang="en-US"/>
          </a:p>
        </p:txBody>
      </p:sp>
      <p:pic>
        <p:nvPicPr>
          <p:cNvPr id="8" name="Picture 7">
            <a:extLst>
              <a:ext uri="{FF2B5EF4-FFF2-40B4-BE49-F238E27FC236}">
                <a16:creationId xmlns:a16="http://schemas.microsoft.com/office/drawing/2014/main" id="{3C01B4FD-99C9-F74B-94DE-03D99522A380}"/>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C16E18A3-441B-AC46-92C3-4C3F4924C372}"/>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1507433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F6B683-8991-A548-BE9F-632DA08AC456}"/>
              </a:ext>
            </a:extLst>
          </p:cNvPr>
          <p:cNvSpPr/>
          <p:nvPr userDrawn="1"/>
        </p:nvSpPr>
        <p:spPr>
          <a:xfrm>
            <a:off x="694586" y="6181344"/>
            <a:ext cx="4688541" cy="65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9C42E98-4098-476D-9833-F58CE30DB6F9}" type="datetimeFigureOut">
              <a:rPr lang="en-US" smtClean="0"/>
              <a:t>8/11/2022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a:p>
        </p:txBody>
      </p:sp>
      <p:pic>
        <p:nvPicPr>
          <p:cNvPr id="8" name="Picture 7">
            <a:extLst>
              <a:ext uri="{FF2B5EF4-FFF2-40B4-BE49-F238E27FC236}">
                <a16:creationId xmlns:a16="http://schemas.microsoft.com/office/drawing/2014/main" id="{B4C66670-50C1-924E-BD67-8081A34E92F7}"/>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796FF6CC-F7C2-EC4B-944D-859BEB13709F}"/>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5817092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92701" y="6356350"/>
            <a:ext cx="2743200" cy="365125"/>
          </a:xfrm>
        </p:spPr>
        <p:txBody>
          <a:bodyPr/>
          <a:lstStyle/>
          <a:p>
            <a:fld id="{89C42E98-4098-476D-9833-F58CE30DB6F9}" type="datetimeFigureOut">
              <a:rPr lang="en-US" smtClean="0"/>
              <a:t>8/11/2022</a:t>
            </a:fld>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a:p>
        </p:txBody>
      </p:sp>
    </p:spTree>
    <p:extLst>
      <p:ext uri="{BB962C8B-B14F-4D97-AF65-F5344CB8AC3E}">
        <p14:creationId xmlns:p14="http://schemas.microsoft.com/office/powerpoint/2010/main" val="18134770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pic>
        <p:nvPicPr>
          <p:cNvPr id="14" name="Picture 13">
            <a:extLst>
              <a:ext uri="{FF2B5EF4-FFF2-40B4-BE49-F238E27FC236}">
                <a16:creationId xmlns:a16="http://schemas.microsoft.com/office/drawing/2014/main" id="{55FE840C-19DD-B740-AAF8-35A653510AC3}"/>
              </a:ext>
            </a:extLst>
          </p:cNvPr>
          <p:cNvPicPr>
            <a:picLocks noChangeAspect="1"/>
          </p:cNvPicPr>
          <p:nvPr userDrawn="1"/>
        </p:nvPicPr>
        <p:blipFill>
          <a:blip r:embed="rId4"/>
          <a:stretch>
            <a:fillRect/>
          </a:stretch>
        </p:blipFill>
        <p:spPr>
          <a:xfrm>
            <a:off x="7528367" y="6237346"/>
            <a:ext cx="3425657" cy="232741"/>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FDDB6453-7E0A-F94F-BCB0-FD76DF1DE7F3}"/>
              </a:ext>
            </a:extLst>
          </p:cNvPr>
          <p:cNvPicPr>
            <a:picLocks noChangeAspect="1"/>
          </p:cNvPicPr>
          <p:nvPr userDrawn="1"/>
        </p:nvPicPr>
        <p:blipFill>
          <a:blip r:embed="rId5"/>
          <a:stretch>
            <a:fillRect/>
          </a:stretch>
        </p:blipFill>
        <p:spPr>
          <a:xfrm>
            <a:off x="11159433" y="6060369"/>
            <a:ext cx="769538" cy="586693"/>
          </a:xfrm>
          <a:prstGeom prst="rect">
            <a:avLst/>
          </a:prstGeom>
        </p:spPr>
      </p:pic>
    </p:spTree>
    <p:extLst>
      <p:ext uri="{BB962C8B-B14F-4D97-AF65-F5344CB8AC3E}">
        <p14:creationId xmlns:p14="http://schemas.microsoft.com/office/powerpoint/2010/main" val="323902824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108492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screen">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3956386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12.jpeg"/><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a:t>Edit Master text styles</a:t>
            </a:r>
          </a:p>
          <a:p>
            <a:pPr lvl="1">
              <a:buClr>
                <a:srgbClr val="21B6C1"/>
              </a:buClr>
            </a:pPr>
            <a:r>
              <a:rPr 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8/11/2022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11"/>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8" r:id="rId3"/>
    <p:sldLayoutId id="2147483779" r:id="rId4"/>
    <p:sldLayoutId id="2147483780" r:id="rId5"/>
    <p:sldLayoutId id="2147483653" r:id="rId6"/>
    <p:sldLayoutId id="2147483781" r:id="rId7"/>
    <p:sldLayoutId id="2147483804" r:id="rId8"/>
    <p:sldLayoutId id="2147483805" r:id="rId9"/>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9316"/>
            <a:ext cx="10972800" cy="754743"/>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609600" y="1618343"/>
            <a:ext cx="10972800" cy="45078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125257"/>
            <a:ext cx="2844800" cy="365125"/>
          </a:xfrm>
          <a:prstGeom prst="rect">
            <a:avLst/>
          </a:prstGeom>
        </p:spPr>
        <p:txBody>
          <a:bodyPr vert="horz" lIns="91440" tIns="45720" rIns="91440" bIns="45720" rtlCol="0" anchor="ctr"/>
          <a:lstStyle>
            <a:lvl1pPr algn="l">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085936" y="6131607"/>
            <a:ext cx="2844800" cy="365125"/>
          </a:xfrm>
          <a:prstGeom prst="rect">
            <a:avLst/>
          </a:prstGeom>
        </p:spPr>
        <p:txBody>
          <a:bodyPr vert="horz" lIns="0" tIns="0" rIns="91440" bIns="0" rtlCol="0" anchor="ctr"/>
          <a:lstStyle>
            <a:lvl1pPr algn="r">
              <a:defRPr sz="1400">
                <a:solidFill>
                  <a:srgbClr val="0077A0"/>
                </a:solidFill>
              </a:defRPr>
            </a:lvl1pPr>
          </a:lstStyle>
          <a:p>
            <a:fld id="{33FE9A43-5DDE-E643-974E-97AF5E266401}" type="slidenum">
              <a:rPr lang="en-US" smtClean="0"/>
              <a:pPr/>
              <a:t>‹#›</a:t>
            </a:fld>
            <a:endParaRPr lang="en-US"/>
          </a:p>
        </p:txBody>
      </p:sp>
    </p:spTree>
    <p:extLst>
      <p:ext uri="{BB962C8B-B14F-4D97-AF65-F5344CB8AC3E}">
        <p14:creationId xmlns:p14="http://schemas.microsoft.com/office/powerpoint/2010/main" val="227937518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hdr="0" dt="0"/>
  <p:txStyles>
    <p:titleStyle>
      <a:lvl1pPr algn="l" defTabSz="457200" rtl="0" eaLnBrk="1" latinLnBrk="0" hangingPunct="1">
        <a:spcBef>
          <a:spcPct val="0"/>
        </a:spcBef>
        <a:buNone/>
        <a:defRPr sz="3600" kern="1200">
          <a:solidFill>
            <a:srgbClr val="FFFFFF"/>
          </a:solidFill>
          <a:latin typeface="+mj-lt"/>
          <a:ea typeface="+mj-ea"/>
          <a:cs typeface="+mj-cs"/>
        </a:defRPr>
      </a:lvl1pPr>
    </p:titleStyle>
    <p:bodyStyle>
      <a:lvl1pPr marL="342900" indent="-342900" algn="l" defTabSz="457200" rtl="0" eaLnBrk="1" latinLnBrk="0" hangingPunct="1">
        <a:spcBef>
          <a:spcPct val="20000"/>
        </a:spcBef>
        <a:buClr>
          <a:schemeClr val="accent4"/>
        </a:buClr>
        <a:buFont typeface="Wingdings"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3"/>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Wingdings" charset="2"/>
        <a:buChar char="v"/>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v"/>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396" y="805524"/>
            <a:ext cx="11791369" cy="2677656"/>
          </a:xfrm>
        </p:spPr>
        <p:txBody>
          <a:bodyPr/>
          <a:lstStyle/>
          <a:p>
            <a:pPr>
              <a:lnSpc>
                <a:spcPct val="100000"/>
              </a:lnSpc>
            </a:pPr>
            <a:r>
              <a:rPr lang="en-US" sz="4800">
                <a:latin typeface="brandon_grotesquebold" panose="02000803000000000000"/>
              </a:rPr>
              <a:t>Suburban Cook County Health Atlas</a:t>
            </a:r>
            <a:br>
              <a:rPr lang="en-US" sz="4800"/>
            </a:br>
            <a:r>
              <a:rPr lang="en-US" sz="4800">
                <a:latin typeface="brandon_grotesquebold"/>
              </a:rPr>
              <a:t>Overview meeting with Dr. LaMar Hasbrouck</a:t>
            </a:r>
            <a:br>
              <a:rPr lang="en-US" sz="4800"/>
            </a:br>
            <a:endParaRPr lang="en-US" sz="4800"/>
          </a:p>
        </p:txBody>
      </p:sp>
      <p:sp>
        <p:nvSpPr>
          <p:cNvPr id="4" name="Slide Number Placeholder 3"/>
          <p:cNvSpPr>
            <a:spLocks noGrp="1"/>
          </p:cNvSpPr>
          <p:nvPr>
            <p:ph type="sldNum" sz="quarter" idx="4294967295"/>
          </p:nvPr>
        </p:nvSpPr>
        <p:spPr>
          <a:xfrm>
            <a:off x="9448800" y="6281738"/>
            <a:ext cx="2743200" cy="365125"/>
          </a:xfrm>
        </p:spPr>
        <p:txBody>
          <a:bodyPr/>
          <a:lstStyle/>
          <a:p>
            <a:fld id="{E160E30C-E776-4664-92A6-C662578F189D}" type="slidenum">
              <a:rPr lang="en-US" smtClean="0"/>
              <a:t>1</a:t>
            </a:fld>
            <a:endParaRPr lang="en-US"/>
          </a:p>
        </p:txBody>
      </p:sp>
      <p:pic>
        <p:nvPicPr>
          <p:cNvPr id="9" name="Picture 8" descr="2019 CCDPH master logo_final_solid whiteOL_no ta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9026" y="5806093"/>
            <a:ext cx="3151632" cy="777240"/>
          </a:xfrm>
          <a:prstGeom prst="rect">
            <a:avLst/>
          </a:prstGeom>
        </p:spPr>
      </p:pic>
      <p:sp>
        <p:nvSpPr>
          <p:cNvPr id="7" name="Text Placeholder 7">
            <a:extLst>
              <a:ext uri="{FF2B5EF4-FFF2-40B4-BE49-F238E27FC236}">
                <a16:creationId xmlns:a16="http://schemas.microsoft.com/office/drawing/2014/main" id="{66E8B94F-EF42-D5DC-A65D-B9654A86AED8}"/>
              </a:ext>
            </a:extLst>
          </p:cNvPr>
          <p:cNvSpPr txBox="1">
            <a:spLocks/>
          </p:cNvSpPr>
          <p:nvPr/>
        </p:nvSpPr>
        <p:spPr>
          <a:xfrm>
            <a:off x="328660" y="3997311"/>
            <a:ext cx="2826415" cy="1686103"/>
          </a:xfrm>
          <a:prstGeom prst="rect">
            <a:avLst/>
          </a:prstGeom>
        </p:spPr>
        <p:txBody>
          <a:bodyPr vert="horz" wrap="non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0" i="0" kern="1200">
                <a:solidFill>
                  <a:srgbClr val="F58573"/>
                </a:solidFill>
                <a:latin typeface="brandon_grotesquebold"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200"/>
          </a:p>
          <a:p>
            <a:pPr marL="0" indent="0">
              <a:buFont typeface="Arial" panose="020B0604020202020204" pitchFamily="34" charset="0"/>
              <a:buNone/>
            </a:pPr>
            <a:endParaRPr lang="en-US" sz="3200"/>
          </a:p>
          <a:p>
            <a:pPr marL="0" indent="0">
              <a:buNone/>
            </a:pPr>
            <a:r>
              <a:rPr lang="en-US" sz="3200">
                <a:solidFill>
                  <a:schemeClr val="bg1"/>
                </a:solidFill>
                <a:latin typeface="brandon_grotesquebold"/>
              </a:rPr>
              <a:t>August 11, 2022</a:t>
            </a:r>
          </a:p>
        </p:txBody>
      </p:sp>
    </p:spTree>
    <p:extLst>
      <p:ext uri="{BB962C8B-B14F-4D97-AF65-F5344CB8AC3E}">
        <p14:creationId xmlns:p14="http://schemas.microsoft.com/office/powerpoint/2010/main" val="3533793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a:solidFill>
                  <a:schemeClr val="tx2"/>
                </a:solidFill>
                <a:latin typeface="Bebas Neue" pitchFamily="2" charset="0"/>
              </a:rPr>
              <a:t>TODAY’s Agenda</a:t>
            </a:r>
          </a:p>
        </p:txBody>
      </p:sp>
      <p:grpSp>
        <p:nvGrpSpPr>
          <p:cNvPr id="6" name="Group 5">
            <a:extLst>
              <a:ext uri="{FF2B5EF4-FFF2-40B4-BE49-F238E27FC236}">
                <a16:creationId xmlns:a16="http://schemas.microsoft.com/office/drawing/2014/main" id="{01D3CF95-35DC-B6C2-B3AB-83C23358FE9B}"/>
              </a:ext>
            </a:extLst>
          </p:cNvPr>
          <p:cNvGrpSpPr/>
          <p:nvPr/>
        </p:nvGrpSpPr>
        <p:grpSpPr>
          <a:xfrm>
            <a:off x="1315798" y="904672"/>
            <a:ext cx="10172567" cy="4992602"/>
            <a:chOff x="1184395" y="1571182"/>
            <a:chExt cx="4000448" cy="4470771"/>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r>
                <a:rPr lang="en-US" sz="1700" b="1" spc="-15">
                  <a:solidFill>
                    <a:schemeClr val="accent1"/>
                  </a:solidFill>
                  <a:latin typeface="Poppins" panose="00000500000000000000" pitchFamily="2" charset="0"/>
                  <a:cs typeface="Poppins" panose="00000500000000000000" pitchFamily="2" charset="0"/>
                </a:rPr>
                <a:t>INTRODUCTIONS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853429"/>
              <a:ext cx="3066587" cy="702799"/>
            </a:xfrm>
            <a:prstGeom prst="rect">
              <a:avLst/>
            </a:prstGeom>
            <a:noFill/>
          </p:spPr>
          <p:txBody>
            <a:bodyPr wrap="square" rtlCol="0">
              <a:spAutoFit/>
            </a:bodyPr>
            <a:lstStyle/>
            <a:p>
              <a:pPr>
                <a:lnSpc>
                  <a:spcPts val="1800"/>
                </a:lnSpc>
              </a:pPr>
              <a:r>
                <a:rPr lang="en-US" sz="1600" spc="-10">
                  <a:latin typeface="Poppins" panose="00000500000000000000" pitchFamily="2" charset="0"/>
                  <a:cs typeface="Poppins" panose="00000500000000000000" pitchFamily="2" charset="0"/>
                </a:rPr>
                <a:t>- CCDPH</a:t>
              </a:r>
            </a:p>
            <a:p>
              <a:pPr>
                <a:lnSpc>
                  <a:spcPts val="1800"/>
                </a:lnSpc>
              </a:pPr>
              <a:r>
                <a:rPr lang="en-US" sz="1600" spc="-10">
                  <a:latin typeface="Poppins" panose="00000500000000000000" pitchFamily="2" charset="0"/>
                  <a:cs typeface="Poppins" panose="00000500000000000000" pitchFamily="2" charset="0"/>
                </a:rPr>
                <a:t>- Population Health Analytics Metrics and Evaluation (PHAME) Center at UIC </a:t>
              </a:r>
            </a:p>
            <a:p>
              <a:pPr>
                <a:lnSpc>
                  <a:spcPts val="1800"/>
                </a:lnSpc>
              </a:pPr>
              <a:r>
                <a:rPr lang="en-US" sz="1600" spc="-10">
                  <a:latin typeface="Poppins" panose="00000500000000000000" pitchFamily="2" charset="0"/>
                  <a:cs typeface="Poppins" panose="00000500000000000000" pitchFamily="2" charset="0"/>
                </a:rPr>
                <a:t>- METOPIO</a:t>
              </a:r>
            </a:p>
          </p:txBody>
        </p:sp>
        <p:sp>
          <p:nvSpPr>
            <p:cNvPr id="8" name="TextBox 7">
              <a:extLst>
                <a:ext uri="{FF2B5EF4-FFF2-40B4-BE49-F238E27FC236}">
                  <a16:creationId xmlns:a16="http://schemas.microsoft.com/office/drawing/2014/main" id="{D29A29AD-1C8D-B14D-8D89-C78F42AFE0A4}"/>
                </a:ext>
              </a:extLst>
            </p:cNvPr>
            <p:cNvSpPr txBox="1"/>
            <p:nvPr/>
          </p:nvSpPr>
          <p:spPr>
            <a:xfrm>
              <a:off x="1184398" y="27877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a:solidFill>
                    <a:srgbClr val="EF4A23"/>
                  </a:solidFill>
                </a:rPr>
                <a:t>PRESENTATION</a:t>
              </a:r>
            </a:p>
          </p:txBody>
        </p:sp>
        <p:sp>
          <p:nvSpPr>
            <p:cNvPr id="9" name="TextBox 8">
              <a:extLst>
                <a:ext uri="{FF2B5EF4-FFF2-40B4-BE49-F238E27FC236}">
                  <a16:creationId xmlns:a16="http://schemas.microsoft.com/office/drawing/2014/main" id="{0E24D4A5-B80A-C246-B084-B353465FAA7E}"/>
                </a:ext>
              </a:extLst>
            </p:cNvPr>
            <p:cNvSpPr txBox="1"/>
            <p:nvPr/>
          </p:nvSpPr>
          <p:spPr>
            <a:xfrm>
              <a:off x="1205133" y="3111897"/>
              <a:ext cx="2650177" cy="295589"/>
            </a:xfrm>
            <a:prstGeom prst="rect">
              <a:avLst/>
            </a:prstGeom>
            <a:noFill/>
          </p:spPr>
          <p:txBody>
            <a:bodyPr wrap="square" rtlCol="0">
              <a:spAutoFit/>
            </a:bodyPr>
            <a:lstStyle/>
            <a:p>
              <a:pPr>
                <a:lnSpc>
                  <a:spcPts val="1800"/>
                </a:lnSpc>
              </a:pPr>
              <a:r>
                <a:rPr lang="en-US" sz="1600" spc="-10">
                  <a:latin typeface="Poppins" panose="00000500000000000000" pitchFamily="2" charset="0"/>
                  <a:cs typeface="Poppins" panose="00000500000000000000" pitchFamily="2" charset="0"/>
                </a:rPr>
                <a:t>- OVERVIEW</a:t>
              </a:r>
            </a:p>
          </p:txBody>
        </p:sp>
        <p:sp>
          <p:nvSpPr>
            <p:cNvPr id="10" name="TextBox 9">
              <a:extLst>
                <a:ext uri="{FF2B5EF4-FFF2-40B4-BE49-F238E27FC236}">
                  <a16:creationId xmlns:a16="http://schemas.microsoft.com/office/drawing/2014/main" id="{B95B88C6-FF5F-4949-8FB9-A4D26E8730F4}"/>
                </a:ext>
              </a:extLst>
            </p:cNvPr>
            <p:cNvSpPr txBox="1"/>
            <p:nvPr/>
          </p:nvSpPr>
          <p:spPr>
            <a:xfrm>
              <a:off x="1184395" y="3519087"/>
              <a:ext cx="2289498" cy="353943"/>
            </a:xfrm>
            <a:prstGeom prst="rect">
              <a:avLst/>
            </a:prstGeom>
            <a:noFill/>
          </p:spPr>
          <p:txBody>
            <a:bodyPr wrap="square" rtlCol="0" anchor="b">
              <a:spAutoFit/>
            </a:bodyPr>
            <a:lstStyle/>
            <a:p>
              <a:r>
                <a:rPr lang="en-US" sz="1700" b="1" spc="-15">
                  <a:solidFill>
                    <a:srgbClr val="25CCD8"/>
                  </a:solidFill>
                  <a:latin typeface="Poppins" panose="00000500000000000000" pitchFamily="2" charset="0"/>
                  <a:cs typeface="Poppins" panose="00000500000000000000" pitchFamily="2" charset="0"/>
                </a:rPr>
                <a:t>HEALTH ATLAS</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3873030"/>
              <a:ext cx="3066587" cy="289388"/>
            </a:xfrm>
            <a:prstGeom prst="rect">
              <a:avLst/>
            </a:prstGeom>
            <a:noFill/>
          </p:spPr>
          <p:txBody>
            <a:bodyPr wrap="square" rtlCol="0">
              <a:spAutoFit/>
            </a:bodyPr>
            <a:lstStyle/>
            <a:p>
              <a:pPr>
                <a:lnSpc>
                  <a:spcPts val="1800"/>
                </a:lnSpc>
              </a:pPr>
              <a:r>
                <a:rPr lang="en-US" sz="1600" spc="-10">
                  <a:latin typeface="Poppins" panose="00000500000000000000" pitchFamily="2" charset="0"/>
                  <a:cs typeface="Poppins" panose="00000500000000000000" pitchFamily="2" charset="0"/>
                </a:rPr>
                <a:t>- DEMONSTRATION</a:t>
              </a:r>
            </a:p>
          </p:txBody>
        </p:sp>
        <p:sp>
          <p:nvSpPr>
            <p:cNvPr id="12" name="TextBox 11">
              <a:extLst>
                <a:ext uri="{FF2B5EF4-FFF2-40B4-BE49-F238E27FC236}">
                  <a16:creationId xmlns:a16="http://schemas.microsoft.com/office/drawing/2014/main" id="{603A455D-0A0C-7643-893A-6DA4C4C91439}"/>
                </a:ext>
              </a:extLst>
            </p:cNvPr>
            <p:cNvSpPr txBox="1"/>
            <p:nvPr/>
          </p:nvSpPr>
          <p:spPr>
            <a:xfrm>
              <a:off x="1205133" y="4291415"/>
              <a:ext cx="1546698" cy="303168"/>
            </a:xfrm>
            <a:prstGeom prst="rect">
              <a:avLst/>
            </a:prstGeom>
            <a:noFill/>
          </p:spPr>
          <p:txBody>
            <a:bodyPr wrap="square" rtlCol="0" anchor="b">
              <a:spAutoFit/>
            </a:bodyPr>
            <a:lstStyle/>
            <a:p>
              <a:r>
                <a:rPr lang="en-US" sz="1600" b="1" spc="-15">
                  <a:solidFill>
                    <a:srgbClr val="0C2340"/>
                  </a:solidFill>
                  <a:latin typeface="Poppins" panose="00000500000000000000" pitchFamily="2" charset="0"/>
                  <a:cs typeface="Poppins" panose="00000500000000000000" pitchFamily="2" charset="0"/>
                </a:rPr>
                <a:t>FEEDBACK</a:t>
              </a:r>
            </a:p>
          </p:txBody>
        </p:sp>
        <p:sp>
          <p:nvSpPr>
            <p:cNvPr id="13" name="TextBox 12">
              <a:extLst>
                <a:ext uri="{FF2B5EF4-FFF2-40B4-BE49-F238E27FC236}">
                  <a16:creationId xmlns:a16="http://schemas.microsoft.com/office/drawing/2014/main" id="{0AD24037-6811-0043-A74F-D07BD420A198}"/>
                </a:ext>
              </a:extLst>
            </p:cNvPr>
            <p:cNvSpPr txBox="1"/>
            <p:nvPr/>
          </p:nvSpPr>
          <p:spPr>
            <a:xfrm>
              <a:off x="1205133" y="4532806"/>
              <a:ext cx="3979710" cy="295589"/>
            </a:xfrm>
            <a:prstGeom prst="rect">
              <a:avLst/>
            </a:prstGeom>
            <a:noFill/>
          </p:spPr>
          <p:txBody>
            <a:bodyPr wrap="square" rtlCol="0">
              <a:spAutoFit/>
            </a:bodyPr>
            <a:lstStyle/>
            <a:p>
              <a:pPr>
                <a:lnSpc>
                  <a:spcPts val="1800"/>
                </a:lnSpc>
              </a:pPr>
              <a:r>
                <a:rPr lang="en-US" sz="1600" spc="-10">
                  <a:latin typeface="Poppins" panose="00000500000000000000" pitchFamily="2" charset="0"/>
                  <a:cs typeface="Poppins" panose="00000500000000000000" pitchFamily="2" charset="0"/>
                </a:rPr>
                <a:t>- QUESTIONS FOR DR. HASBROUCK</a:t>
              </a:r>
            </a:p>
          </p:txBody>
        </p:sp>
        <p:sp>
          <p:nvSpPr>
            <p:cNvPr id="14" name="TextBox 13">
              <a:extLst>
                <a:ext uri="{FF2B5EF4-FFF2-40B4-BE49-F238E27FC236}">
                  <a16:creationId xmlns:a16="http://schemas.microsoft.com/office/drawing/2014/main" id="{1F4B5B59-7EF8-D34D-BBDA-790044402C4E}"/>
                </a:ext>
              </a:extLst>
            </p:cNvPr>
            <p:cNvSpPr txBox="1"/>
            <p:nvPr/>
          </p:nvSpPr>
          <p:spPr>
            <a:xfrm>
              <a:off x="1205133" y="5062208"/>
              <a:ext cx="1989855" cy="316949"/>
            </a:xfrm>
            <a:prstGeom prst="rect">
              <a:avLst/>
            </a:prstGeom>
            <a:noFill/>
          </p:spPr>
          <p:txBody>
            <a:bodyPr wrap="square" rtlCol="0" anchor="b">
              <a:spAutoFit/>
            </a:bodyPr>
            <a:lstStyle/>
            <a:p>
              <a:r>
                <a:rPr lang="en-US" sz="1700" b="1" spc="-15">
                  <a:solidFill>
                    <a:srgbClr val="F58573"/>
                  </a:solidFill>
                  <a:latin typeface="Poppins" panose="00000500000000000000" pitchFamily="2" charset="0"/>
                  <a:cs typeface="Poppins" panose="00000500000000000000" pitchFamily="2" charset="0"/>
                </a:rPr>
                <a:t>NEXT STEPS</a:t>
              </a:r>
            </a:p>
          </p:txBody>
        </p:sp>
        <p:sp>
          <p:nvSpPr>
            <p:cNvPr id="15" name="TextBox 14">
              <a:extLst>
                <a:ext uri="{FF2B5EF4-FFF2-40B4-BE49-F238E27FC236}">
                  <a16:creationId xmlns:a16="http://schemas.microsoft.com/office/drawing/2014/main" id="{880086C6-D72F-6240-B9C6-BAB998A24032}"/>
                </a:ext>
              </a:extLst>
            </p:cNvPr>
            <p:cNvSpPr txBox="1"/>
            <p:nvPr/>
          </p:nvSpPr>
          <p:spPr>
            <a:xfrm>
              <a:off x="1205133" y="5339154"/>
              <a:ext cx="2942819" cy="702799"/>
            </a:xfrm>
            <a:prstGeom prst="rect">
              <a:avLst/>
            </a:prstGeom>
            <a:noFill/>
          </p:spPr>
          <p:txBody>
            <a:bodyPr wrap="square" rtlCol="0">
              <a:spAutoFit/>
            </a:bodyPr>
            <a:lstStyle/>
            <a:p>
              <a:pPr marL="171450" indent="-171450">
                <a:lnSpc>
                  <a:spcPts val="1800"/>
                </a:lnSpc>
                <a:buFontTx/>
                <a:buChar char="-"/>
              </a:pPr>
              <a:r>
                <a:rPr lang="en-US" sz="1600" spc="-10">
                  <a:latin typeface="Poppins" panose="00000500000000000000" pitchFamily="2" charset="0"/>
                  <a:cs typeface="Poppins" panose="00000500000000000000" pitchFamily="2" charset="0"/>
                </a:rPr>
                <a:t>LAUNCH DATE</a:t>
              </a:r>
            </a:p>
            <a:p>
              <a:pPr marL="171450" indent="-171450">
                <a:lnSpc>
                  <a:spcPts val="1800"/>
                </a:lnSpc>
                <a:buFontTx/>
                <a:buChar char="-"/>
              </a:pPr>
              <a:r>
                <a:rPr lang="en-US" sz="1600" spc="-10">
                  <a:latin typeface="Poppins" panose="00000500000000000000" pitchFamily="2" charset="0"/>
                  <a:cs typeface="Poppins" panose="00000500000000000000" pitchFamily="2" charset="0"/>
                </a:rPr>
                <a:t>COMMUNICATION PLAN</a:t>
              </a:r>
            </a:p>
            <a:p>
              <a:pPr marL="171450" indent="-171450">
                <a:lnSpc>
                  <a:spcPts val="1800"/>
                </a:lnSpc>
                <a:buFontTx/>
                <a:buChar char="-"/>
              </a:pPr>
              <a:r>
                <a:rPr lang="en-US" sz="1600" spc="-10">
                  <a:latin typeface="Poppins" panose="00000500000000000000" pitchFamily="2" charset="0"/>
                  <a:cs typeface="Poppins" panose="00000500000000000000" pitchFamily="2" charset="0"/>
                </a:rPr>
                <a:t>CCDPH, CCH, UIC</a:t>
              </a:r>
            </a:p>
          </p:txBody>
        </p:sp>
      </p:grpSp>
    </p:spTree>
    <p:extLst>
      <p:ext uri="{BB962C8B-B14F-4D97-AF65-F5344CB8AC3E}">
        <p14:creationId xmlns:p14="http://schemas.microsoft.com/office/powerpoint/2010/main" val="1299231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Up 55">
            <a:extLst>
              <a:ext uri="{FF2B5EF4-FFF2-40B4-BE49-F238E27FC236}">
                <a16:creationId xmlns:a16="http://schemas.microsoft.com/office/drawing/2014/main" id="{7E523E05-0EFC-6BAD-4E69-0E096585FF05}"/>
              </a:ext>
            </a:extLst>
          </p:cNvPr>
          <p:cNvSpPr/>
          <p:nvPr/>
        </p:nvSpPr>
        <p:spPr>
          <a:xfrm rot="5400000">
            <a:off x="5220397" y="-1943164"/>
            <a:ext cx="1751207" cy="12031760"/>
          </a:xfrm>
          <a:prstGeom prst="up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spc="600">
                <a:latin typeface="Bebas Neue" pitchFamily="2" charset="0"/>
              </a:rPr>
              <a:t>SUBURBAN COOK COUNTY HEALTH ATLAS</a:t>
            </a:r>
            <a:endParaRPr lang="en-US" sz="4000" b="1" spc="600">
              <a:solidFill>
                <a:schemeClr val="tx2"/>
              </a:solidFill>
              <a:latin typeface="Bebas Neue" pitchFamily="2" charset="0"/>
            </a:endParaRP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889603"/>
          </a:xfrm>
          <a:prstGeom prst="rect">
            <a:avLst/>
          </a:prstGeom>
          <a:noFill/>
        </p:spPr>
        <p:txBody>
          <a:bodyPr wrap="square" rtlCol="0">
            <a:spAutoFit/>
          </a:bodyPr>
          <a:lstStyle/>
          <a:p>
            <a:pPr algn="ctr">
              <a:lnSpc>
                <a:spcPts val="2100"/>
              </a:lnSpc>
            </a:pPr>
            <a:r>
              <a:rPr lang="en-US" sz="1600"/>
              <a:t>Using startup funds from CDC’s Health Equity Grant, CCDPH’s Epidemiology Unit is collaborating with UIC’s PHAME Center and Metopio </a:t>
            </a:r>
            <a:br>
              <a:rPr lang="en-US" sz="1600"/>
            </a:br>
            <a:r>
              <a:rPr lang="en-US" sz="1600"/>
              <a:t>to design and deploy an innovative, online atlas for exploring and sharing health information concerning the suburban residents of Cook County.</a:t>
            </a:r>
            <a:br>
              <a:rPr lang="en-US" sz="1600"/>
            </a:br>
            <a:r>
              <a:rPr lang="en-US" sz="1600"/>
              <a:t>The atlas allows stakeholders to examine, visualize and download health data using maps, charts and tables.</a:t>
            </a:r>
            <a:endParaRPr lang="en-US" sz="1500" spc="-60">
              <a:latin typeface="Poppins" panose="00000500000000000000" pitchFamily="2" charset="0"/>
              <a:cs typeface="Poppins" panose="00000500000000000000" pitchFamily="2" charset="0"/>
            </a:endParaRPr>
          </a:p>
        </p:txBody>
      </p:sp>
      <p:pic>
        <p:nvPicPr>
          <p:cNvPr id="35" name="Picture 34">
            <a:extLst>
              <a:ext uri="{FF2B5EF4-FFF2-40B4-BE49-F238E27FC236}">
                <a16:creationId xmlns:a16="http://schemas.microsoft.com/office/drawing/2014/main" id="{F7563B2D-4D2B-5CD0-54B7-4A3DE998B22F}"/>
              </a:ext>
            </a:extLst>
          </p:cNvPr>
          <p:cNvPicPr>
            <a:picLocks noChangeAspect="1"/>
          </p:cNvPicPr>
          <p:nvPr/>
        </p:nvPicPr>
        <p:blipFill>
          <a:blip r:embed="rId3"/>
          <a:stretch>
            <a:fillRect/>
          </a:stretch>
        </p:blipFill>
        <p:spPr>
          <a:xfrm>
            <a:off x="3803305" y="1962463"/>
            <a:ext cx="4801290" cy="4155060"/>
          </a:xfrm>
          <a:prstGeom prst="rect">
            <a:avLst/>
          </a:prstGeom>
          <a:ln>
            <a:solidFill>
              <a:schemeClr val="accent6">
                <a:lumMod val="10000"/>
              </a:schemeClr>
            </a:solidFill>
          </a:ln>
        </p:spPr>
      </p:pic>
      <p:grpSp>
        <p:nvGrpSpPr>
          <p:cNvPr id="57" name="Group 56">
            <a:extLst>
              <a:ext uri="{FF2B5EF4-FFF2-40B4-BE49-F238E27FC236}">
                <a16:creationId xmlns:a16="http://schemas.microsoft.com/office/drawing/2014/main" id="{D588A805-76AE-02A7-29FD-3C02900B3868}"/>
              </a:ext>
            </a:extLst>
          </p:cNvPr>
          <p:cNvGrpSpPr/>
          <p:nvPr/>
        </p:nvGrpSpPr>
        <p:grpSpPr>
          <a:xfrm>
            <a:off x="520700" y="2386184"/>
            <a:ext cx="2870200" cy="3264534"/>
            <a:chOff x="342900" y="2189334"/>
            <a:chExt cx="2870200" cy="3264534"/>
          </a:xfrm>
        </p:grpSpPr>
        <p:sp>
          <p:nvSpPr>
            <p:cNvPr id="48" name="Rectangle: Rounded Corners 47">
              <a:extLst>
                <a:ext uri="{FF2B5EF4-FFF2-40B4-BE49-F238E27FC236}">
                  <a16:creationId xmlns:a16="http://schemas.microsoft.com/office/drawing/2014/main" id="{F269928D-5A56-51CB-58A1-361FABA20709}"/>
                </a:ext>
              </a:extLst>
            </p:cNvPr>
            <p:cNvSpPr/>
            <p:nvPr/>
          </p:nvSpPr>
          <p:spPr>
            <a:xfrm>
              <a:off x="342900" y="2189334"/>
              <a:ext cx="2870200" cy="3264534"/>
            </a:xfrm>
            <a:prstGeom prst="roundRect">
              <a:avLst/>
            </a:prstGeom>
            <a:solidFill>
              <a:srgbClr val="D9D9D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B951B5F-789F-0C4A-2CD0-DB1D004D815B}"/>
                </a:ext>
              </a:extLst>
            </p:cNvPr>
            <p:cNvGrpSpPr/>
            <p:nvPr/>
          </p:nvGrpSpPr>
          <p:grpSpPr>
            <a:xfrm>
              <a:off x="661997" y="2480699"/>
              <a:ext cx="2322576" cy="2653454"/>
              <a:chOff x="782647" y="2487049"/>
              <a:chExt cx="2322576" cy="2653454"/>
            </a:xfrm>
          </p:grpSpPr>
          <p:pic>
            <p:nvPicPr>
              <p:cNvPr id="36" name="Picture 35">
                <a:extLst>
                  <a:ext uri="{FF2B5EF4-FFF2-40B4-BE49-F238E27FC236}">
                    <a16:creationId xmlns:a16="http://schemas.microsoft.com/office/drawing/2014/main" id="{D0F91B8F-8882-2A3D-4ABC-EF3C63BA4AE7}"/>
                  </a:ext>
                </a:extLst>
              </p:cNvPr>
              <p:cNvPicPr>
                <a:picLocks noChangeAspect="1"/>
              </p:cNvPicPr>
              <p:nvPr/>
            </p:nvPicPr>
            <p:blipFill>
              <a:blip r:embed="rId4"/>
              <a:stretch>
                <a:fillRect/>
              </a:stretch>
            </p:blipFill>
            <p:spPr>
              <a:xfrm>
                <a:off x="782647" y="3562142"/>
                <a:ext cx="2322576" cy="592111"/>
              </a:xfrm>
              <a:prstGeom prst="rect">
                <a:avLst/>
              </a:prstGeom>
            </p:spPr>
          </p:pic>
          <p:pic>
            <p:nvPicPr>
              <p:cNvPr id="46" name="Picture 45">
                <a:extLst>
                  <a:ext uri="{FF2B5EF4-FFF2-40B4-BE49-F238E27FC236}">
                    <a16:creationId xmlns:a16="http://schemas.microsoft.com/office/drawing/2014/main" id="{85E2D9B3-96A3-0D24-8E7A-BC170005FE47}"/>
                  </a:ext>
                </a:extLst>
              </p:cNvPr>
              <p:cNvPicPr>
                <a:picLocks noChangeAspect="1"/>
              </p:cNvPicPr>
              <p:nvPr/>
            </p:nvPicPr>
            <p:blipFill rotWithShape="1">
              <a:blip r:embed="rId5"/>
              <a:srcRect l="6932"/>
              <a:stretch/>
            </p:blipFill>
            <p:spPr>
              <a:xfrm>
                <a:off x="782647" y="2487049"/>
                <a:ext cx="2319170" cy="799875"/>
              </a:xfrm>
              <a:prstGeom prst="rect">
                <a:avLst/>
              </a:prstGeom>
            </p:spPr>
          </p:pic>
          <p:pic>
            <p:nvPicPr>
              <p:cNvPr id="47" name="Picture 46">
                <a:extLst>
                  <a:ext uri="{FF2B5EF4-FFF2-40B4-BE49-F238E27FC236}">
                    <a16:creationId xmlns:a16="http://schemas.microsoft.com/office/drawing/2014/main" id="{54975813-892C-72F7-5B13-B9729930BA94}"/>
                  </a:ext>
                </a:extLst>
              </p:cNvPr>
              <p:cNvPicPr>
                <a:picLocks noChangeAspect="1"/>
              </p:cNvPicPr>
              <p:nvPr/>
            </p:nvPicPr>
            <p:blipFill rotWithShape="1">
              <a:blip r:embed="rId6"/>
              <a:srcRect l="10862" t="9702" r="69804" b="79775"/>
              <a:stretch/>
            </p:blipFill>
            <p:spPr>
              <a:xfrm>
                <a:off x="782647" y="4429471"/>
                <a:ext cx="2322576" cy="711032"/>
              </a:xfrm>
              <a:prstGeom prst="rect">
                <a:avLst/>
              </a:prstGeom>
            </p:spPr>
          </p:pic>
        </p:grpSp>
      </p:grpSp>
      <p:grpSp>
        <p:nvGrpSpPr>
          <p:cNvPr id="58" name="Group 57">
            <a:extLst>
              <a:ext uri="{FF2B5EF4-FFF2-40B4-BE49-F238E27FC236}">
                <a16:creationId xmlns:a16="http://schemas.microsoft.com/office/drawing/2014/main" id="{A4AF74D5-90E2-9C9C-464C-59DCC8EC674D}"/>
              </a:ext>
            </a:extLst>
          </p:cNvPr>
          <p:cNvGrpSpPr/>
          <p:nvPr/>
        </p:nvGrpSpPr>
        <p:grpSpPr>
          <a:xfrm>
            <a:off x="9212980" y="1962463"/>
            <a:ext cx="1828800" cy="4150496"/>
            <a:chOff x="8844680" y="1873563"/>
            <a:chExt cx="1828800" cy="4150496"/>
          </a:xfrm>
        </p:grpSpPr>
        <p:pic>
          <p:nvPicPr>
            <p:cNvPr id="51" name="Picture 50">
              <a:extLst>
                <a:ext uri="{FF2B5EF4-FFF2-40B4-BE49-F238E27FC236}">
                  <a16:creationId xmlns:a16="http://schemas.microsoft.com/office/drawing/2014/main" id="{8C4C6639-70F3-98C3-9D3F-CBD5519507A0}"/>
                </a:ext>
              </a:extLst>
            </p:cNvPr>
            <p:cNvPicPr>
              <a:picLocks noChangeAspect="1"/>
            </p:cNvPicPr>
            <p:nvPr/>
          </p:nvPicPr>
          <p:blipFill>
            <a:blip r:embed="rId7"/>
            <a:stretch>
              <a:fillRect/>
            </a:stretch>
          </p:blipFill>
          <p:spPr>
            <a:xfrm>
              <a:off x="8844680" y="1873563"/>
              <a:ext cx="1828800" cy="2214081"/>
            </a:xfrm>
            <a:prstGeom prst="rect">
              <a:avLst/>
            </a:prstGeom>
            <a:ln>
              <a:solidFill>
                <a:schemeClr val="accent6">
                  <a:lumMod val="10000"/>
                </a:schemeClr>
              </a:solidFill>
            </a:ln>
          </p:spPr>
        </p:pic>
        <p:pic>
          <p:nvPicPr>
            <p:cNvPr id="53" name="Picture 52">
              <a:extLst>
                <a:ext uri="{FF2B5EF4-FFF2-40B4-BE49-F238E27FC236}">
                  <a16:creationId xmlns:a16="http://schemas.microsoft.com/office/drawing/2014/main" id="{CB11E990-4C72-B86E-8CB1-21A350E54540}"/>
                </a:ext>
              </a:extLst>
            </p:cNvPr>
            <p:cNvPicPr>
              <a:picLocks noChangeAspect="1"/>
            </p:cNvPicPr>
            <p:nvPr/>
          </p:nvPicPr>
          <p:blipFill>
            <a:blip r:embed="rId8"/>
            <a:stretch>
              <a:fillRect/>
            </a:stretch>
          </p:blipFill>
          <p:spPr>
            <a:xfrm>
              <a:off x="8844680" y="4120257"/>
              <a:ext cx="1828800" cy="1009122"/>
            </a:xfrm>
            <a:prstGeom prst="rect">
              <a:avLst/>
            </a:prstGeom>
            <a:ln>
              <a:solidFill>
                <a:schemeClr val="accent6">
                  <a:lumMod val="10000"/>
                </a:schemeClr>
              </a:solidFill>
            </a:ln>
          </p:spPr>
        </p:pic>
        <p:pic>
          <p:nvPicPr>
            <p:cNvPr id="55" name="Picture 54">
              <a:extLst>
                <a:ext uri="{FF2B5EF4-FFF2-40B4-BE49-F238E27FC236}">
                  <a16:creationId xmlns:a16="http://schemas.microsoft.com/office/drawing/2014/main" id="{86AC14AC-48CC-F273-46DC-29D72F83CAC1}"/>
                </a:ext>
              </a:extLst>
            </p:cNvPr>
            <p:cNvPicPr>
              <a:picLocks noChangeAspect="1"/>
            </p:cNvPicPr>
            <p:nvPr/>
          </p:nvPicPr>
          <p:blipFill>
            <a:blip r:embed="rId9"/>
            <a:stretch>
              <a:fillRect/>
            </a:stretch>
          </p:blipFill>
          <p:spPr>
            <a:xfrm>
              <a:off x="8844680" y="5161992"/>
              <a:ext cx="1828800" cy="862067"/>
            </a:xfrm>
            <a:prstGeom prst="rect">
              <a:avLst/>
            </a:prstGeom>
            <a:ln>
              <a:solidFill>
                <a:schemeClr val="accent6">
                  <a:lumMod val="10000"/>
                </a:schemeClr>
              </a:solidFill>
            </a:ln>
          </p:spPr>
        </p:pic>
      </p:grpSp>
    </p:spTree>
    <p:extLst>
      <p:ext uri="{BB962C8B-B14F-4D97-AF65-F5344CB8AC3E}">
        <p14:creationId xmlns:p14="http://schemas.microsoft.com/office/powerpoint/2010/main" val="152446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a:solidFill>
                  <a:schemeClr val="tx2"/>
                </a:solidFill>
                <a:latin typeface="Bebas Neue" pitchFamily="2" charset="0"/>
              </a:rPr>
              <a:t>PURPOSE OF THE HEALTH ATLAS &amp; PARTNERSHIP</a:t>
            </a:r>
          </a:p>
        </p:txBody>
      </p:sp>
      <p:grpSp>
        <p:nvGrpSpPr>
          <p:cNvPr id="6" name="Group 5">
            <a:extLst>
              <a:ext uri="{FF2B5EF4-FFF2-40B4-BE49-F238E27FC236}">
                <a16:creationId xmlns:a16="http://schemas.microsoft.com/office/drawing/2014/main" id="{01D3CF95-35DC-B6C2-B3AB-83C23358FE9B}"/>
              </a:ext>
            </a:extLst>
          </p:cNvPr>
          <p:cNvGrpSpPr/>
          <p:nvPr/>
        </p:nvGrpSpPr>
        <p:grpSpPr>
          <a:xfrm>
            <a:off x="818471" y="1784324"/>
            <a:ext cx="6501182" cy="3340759"/>
            <a:chOff x="1184396" y="1684286"/>
            <a:chExt cx="3537989" cy="1342874"/>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782852"/>
              <a:ext cx="3537989" cy="142273"/>
            </a:xfrm>
            <a:prstGeom prst="rect">
              <a:avLst/>
            </a:prstGeom>
            <a:noFill/>
          </p:spPr>
          <p:txBody>
            <a:bodyPr wrap="square" rtlCol="0" anchor="b">
              <a:spAutoFit/>
            </a:bodyPr>
            <a:lstStyle/>
            <a:p>
              <a:endParaRPr lang="en-US" sz="1700" b="1" spc="-15">
                <a:solidFill>
                  <a:schemeClr val="accent1"/>
                </a:solidFill>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07188ACB-9FBA-4B57-922B-E2BA7471124D}"/>
                </a:ext>
              </a:extLst>
            </p:cNvPr>
            <p:cNvSpPr txBox="1"/>
            <p:nvPr/>
          </p:nvSpPr>
          <p:spPr>
            <a:xfrm>
              <a:off x="1205133" y="1684286"/>
              <a:ext cx="2760744" cy="66837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sz="1600" b="1">
                  <a:solidFill>
                    <a:srgbClr val="009BA6"/>
                  </a:solidFill>
                  <a:latin typeface="Poppins" panose="00000500000000000000" pitchFamily="2" charset="0"/>
                  <a:cs typeface="Poppins" panose="00000500000000000000" pitchFamily="2" charset="0"/>
                </a:rPr>
                <a:t>DATA ACCESS </a:t>
              </a:r>
              <a:endParaRPr lang="en-US" sz="160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latin typeface="Poppins" panose="00000500000000000000" pitchFamily="2" charset="0"/>
                  <a:cs typeface="Poppins" panose="00000500000000000000" pitchFamily="2" charset="0"/>
                </a:rPr>
                <a:t>Importance of hyper local data.</a:t>
              </a:r>
            </a:p>
            <a:p>
              <a:pPr marR="0" lvl="0" algn="l" defTabSz="914400" rtl="0" eaLnBrk="1" fontAlgn="auto" latinLnBrk="0" hangingPunct="1">
                <a:lnSpc>
                  <a:spcPct val="100000"/>
                </a:lnSpc>
                <a:spcBef>
                  <a:spcPts val="0"/>
                </a:spcBef>
                <a:spcAft>
                  <a:spcPts val="0"/>
                </a:spcAft>
                <a:buClrTx/>
                <a:buSzTx/>
                <a:tabLst/>
                <a:defRPr/>
              </a:pPr>
              <a:endParaRPr lang="en-US" sz="120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latin typeface="Poppins" panose="00000500000000000000" pitchFamily="2" charset="0"/>
                  <a:cs typeface="Poppins" panose="00000500000000000000" pitchFamily="2" charset="0"/>
                </a:rPr>
                <a:t>Reaching target audiences.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latin typeface="Poppins" panose="00000500000000000000" pitchFamily="2" charset="0"/>
                  <a:cs typeface="Poppins" panose="00000500000000000000" pitchFamily="2" charset="0"/>
                </a:rPr>
                <a:t>Incorporating health care data.</a:t>
              </a:r>
            </a:p>
            <a:p>
              <a:pPr marR="0" lvl="0" algn="l" defTabSz="914400" rtl="0" eaLnBrk="1" fontAlgn="auto" latinLnBrk="0" hangingPunct="1">
                <a:lnSpc>
                  <a:spcPct val="100000"/>
                </a:lnSpc>
                <a:spcBef>
                  <a:spcPts val="0"/>
                </a:spcBef>
                <a:spcAft>
                  <a:spcPts val="0"/>
                </a:spcAft>
                <a:buClrTx/>
                <a:buSzTx/>
                <a:tabLst/>
                <a:defRPr/>
              </a:pPr>
              <a:endParaRPr lang="en-US" sz="1200">
                <a:latin typeface="Poppins" panose="00000500000000000000" pitchFamily="2" charset="0"/>
                <a:cs typeface="Poppins" panose="00000500000000000000" pitchFamily="2" charset="0"/>
              </a:endParaRPr>
            </a:p>
            <a:p>
              <a:pPr marL="171450" indent="-171450">
                <a:lnSpc>
                  <a:spcPts val="1800"/>
                </a:lnSpc>
                <a:buFontTx/>
                <a:buChar char="-"/>
              </a:pPr>
              <a:endParaRPr lang="en-US" sz="1200" spc="-1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D29A29AD-1C8D-B14D-8D89-C78F42AFE0A4}"/>
                </a:ext>
              </a:extLst>
            </p:cNvPr>
            <p:cNvSpPr txBox="1"/>
            <p:nvPr/>
          </p:nvSpPr>
          <p:spPr>
            <a:xfrm>
              <a:off x="1184396" y="2692268"/>
              <a:ext cx="3066588" cy="136087"/>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sz="1600">
                  <a:solidFill>
                    <a:schemeClr val="accent1"/>
                  </a:solidFill>
                </a:rPr>
                <a:t>GOVERNANCE MEETINGS WITH LEADERSHIP</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6" y="2810348"/>
              <a:ext cx="2650177" cy="216812"/>
            </a:xfrm>
            <a:prstGeom prst="rect">
              <a:avLst/>
            </a:prstGeom>
            <a:noFill/>
          </p:spPr>
          <p:txBody>
            <a:bodyPr wrap="square" rtlCol="0">
              <a:spAutoFit/>
            </a:bodyPr>
            <a:lstStyle/>
            <a:p>
              <a:pPr marL="171450" indent="-171450">
                <a:lnSpc>
                  <a:spcPts val="1800"/>
                </a:lnSpc>
                <a:buFont typeface="Arial" panose="020B0604020202020204" pitchFamily="34" charset="0"/>
                <a:buChar char="•"/>
              </a:pPr>
              <a:r>
                <a:rPr lang="en-US" sz="1200" spc="-10">
                  <a:latin typeface="Poppins" panose="00000500000000000000" pitchFamily="2" charset="0"/>
                  <a:cs typeface="Poppins" panose="00000500000000000000" pitchFamily="2" charset="0"/>
                </a:rPr>
                <a:t>Meets twice each year with leadership and funders to provide strategic advisement.</a:t>
              </a:r>
            </a:p>
          </p:txBody>
        </p:sp>
      </p:grpSp>
      <p:sp>
        <p:nvSpPr>
          <p:cNvPr id="10" name="TextBox 9">
            <a:extLst>
              <a:ext uri="{FF2B5EF4-FFF2-40B4-BE49-F238E27FC236}">
                <a16:creationId xmlns:a16="http://schemas.microsoft.com/office/drawing/2014/main" id="{1BA1E2B2-FF32-E151-20B3-EB5F00C61E99}"/>
              </a:ext>
            </a:extLst>
          </p:cNvPr>
          <p:cNvSpPr txBox="1"/>
          <p:nvPr/>
        </p:nvSpPr>
        <p:spPr>
          <a:xfrm>
            <a:off x="818471" y="3249116"/>
            <a:ext cx="5194300" cy="1111330"/>
          </a:xfrm>
          <a:prstGeom prst="rect">
            <a:avLst/>
          </a:prstGeom>
          <a:noFill/>
        </p:spPr>
        <p:txBody>
          <a:bodyPr wrap="square">
            <a:spAutoFit/>
          </a:bodyPr>
          <a:lstStyle/>
          <a:p>
            <a:pPr>
              <a:lnSpc>
                <a:spcPts val="1800"/>
              </a:lnSpc>
            </a:pPr>
            <a:r>
              <a:rPr lang="en-US" sz="1600" b="1" spc="-15">
                <a:solidFill>
                  <a:schemeClr val="accent1"/>
                </a:solidFill>
                <a:latin typeface="Poppins" panose="00000500000000000000" pitchFamily="2" charset="0"/>
                <a:cs typeface="Poppins" panose="00000500000000000000" pitchFamily="2" charset="0"/>
              </a:rPr>
              <a:t>COORDINATION AND ALIGNMENT WITH CDPH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latin typeface="Poppins" panose="00000500000000000000" pitchFamily="2" charset="0"/>
                <a:cs typeface="Poppins" panose="00000500000000000000" pitchFamily="2" charset="0"/>
              </a:rPr>
              <a:t>Data interoperability between departments.</a:t>
            </a:r>
          </a:p>
          <a:p>
            <a:pPr marR="0" lvl="0" algn="l" defTabSz="914400" rtl="0" eaLnBrk="1" fontAlgn="auto" latinLnBrk="0" hangingPunct="1">
              <a:lnSpc>
                <a:spcPct val="100000"/>
              </a:lnSpc>
              <a:spcBef>
                <a:spcPts val="0"/>
              </a:spcBef>
              <a:spcAft>
                <a:spcPts val="0"/>
              </a:spcAft>
              <a:buClrTx/>
              <a:buSzTx/>
              <a:tabLst/>
              <a:defRPr/>
            </a:pPr>
            <a:endParaRPr lang="en-US" sz="120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latin typeface="Poppins" panose="00000500000000000000" pitchFamily="2" charset="0"/>
                <a:cs typeface="Poppins" panose="00000500000000000000" pitchFamily="2" charset="0"/>
              </a:rPr>
              <a:t>Sharing survey results.</a:t>
            </a:r>
          </a:p>
          <a:p>
            <a:pPr>
              <a:lnSpc>
                <a:spcPts val="1800"/>
              </a:lnSpc>
            </a:pPr>
            <a:endParaRPr lang="en-US" sz="1700" b="1" spc="-15">
              <a:solidFill>
                <a:schemeClr val="accent1"/>
              </a:solidFill>
              <a:latin typeface="Poppins" panose="00000500000000000000" pitchFamily="2" charset="0"/>
              <a:cs typeface="Poppins" panose="00000500000000000000" pitchFamily="2" charset="0"/>
            </a:endParaRPr>
          </a:p>
        </p:txBody>
      </p:sp>
      <p:pic>
        <p:nvPicPr>
          <p:cNvPr id="11" name="Picture 10">
            <a:extLst>
              <a:ext uri="{FF2B5EF4-FFF2-40B4-BE49-F238E27FC236}">
                <a16:creationId xmlns:a16="http://schemas.microsoft.com/office/drawing/2014/main" id="{7E7AC80E-15EE-792A-6F4F-0CF2E4101425}"/>
              </a:ext>
            </a:extLst>
          </p:cNvPr>
          <p:cNvPicPr>
            <a:picLocks noChangeAspect="1"/>
          </p:cNvPicPr>
          <p:nvPr/>
        </p:nvPicPr>
        <p:blipFill rotWithShape="1">
          <a:blip r:embed="rId3"/>
          <a:srcRect r="26869" b="3478"/>
          <a:stretch/>
        </p:blipFill>
        <p:spPr>
          <a:xfrm>
            <a:off x="5929542" y="1251222"/>
            <a:ext cx="4709160" cy="3438043"/>
          </a:xfrm>
          <a:prstGeom prst="rect">
            <a:avLst/>
          </a:prstGeom>
          <a:ln w="28575">
            <a:solidFill>
              <a:srgbClr val="0C2340"/>
            </a:solidFill>
          </a:ln>
        </p:spPr>
      </p:pic>
      <p:pic>
        <p:nvPicPr>
          <p:cNvPr id="7" name="Picture 6" descr="Chart, scatter chart&#10;&#10;Description automatically generated">
            <a:extLst>
              <a:ext uri="{FF2B5EF4-FFF2-40B4-BE49-F238E27FC236}">
                <a16:creationId xmlns:a16="http://schemas.microsoft.com/office/drawing/2014/main" id="{EA5BAE90-838B-47BF-90C6-EBD020E83A66}"/>
              </a:ext>
            </a:extLst>
          </p:cNvPr>
          <p:cNvPicPr>
            <a:picLocks noChangeAspect="1"/>
          </p:cNvPicPr>
          <p:nvPr/>
        </p:nvPicPr>
        <p:blipFill>
          <a:blip r:embed="rId4"/>
          <a:stretch>
            <a:fillRect/>
          </a:stretch>
        </p:blipFill>
        <p:spPr>
          <a:xfrm>
            <a:off x="6944129" y="3557011"/>
            <a:ext cx="4709160" cy="3069571"/>
          </a:xfrm>
          <a:prstGeom prst="rect">
            <a:avLst/>
          </a:prstGeom>
          <a:ln w="28575">
            <a:solidFill>
              <a:srgbClr val="0C2340"/>
            </a:solidFill>
          </a:ln>
        </p:spPr>
      </p:pic>
    </p:spTree>
    <p:extLst>
      <p:ext uri="{BB962C8B-B14F-4D97-AF65-F5344CB8AC3E}">
        <p14:creationId xmlns:p14="http://schemas.microsoft.com/office/powerpoint/2010/main" val="4272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a:solidFill>
                  <a:schemeClr val="tx2"/>
                </a:solidFill>
                <a:latin typeface="Bebas Neue" pitchFamily="2" charset="0"/>
              </a:rPr>
              <a:t>HEALTH INDICATOR CATEGORIES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latin typeface="Poppins" panose="00000500000000000000" pitchFamily="2" charset="0"/>
                <a:cs typeface="Poppins" panose="00000500000000000000" pitchFamily="2" charset="0"/>
              </a:rPr>
              <a:t>Indicators on the health atlas are organized into six primary categories.</a:t>
            </a: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27841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267893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267893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467780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390791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390791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2925990"/>
            <a:ext cx="1586280" cy="1661993"/>
          </a:xfrm>
          <a:prstGeom prst="rect">
            <a:avLst/>
          </a:prstGeom>
          <a:noFill/>
        </p:spPr>
        <p:txBody>
          <a:bodyPr wrap="square" rtlCol="0" anchor="ctr">
            <a:spAutoFit/>
          </a:bodyPr>
          <a:lstStyle/>
          <a:p>
            <a:pPr algn="ctr"/>
            <a:r>
              <a:rPr lang="en-US" sz="1700" b="1" spc="-15">
                <a:solidFill>
                  <a:schemeClr val="tx2"/>
                </a:solidFill>
                <a:latin typeface="Poppins" panose="00000500000000000000" pitchFamily="2" charset="0"/>
                <a:cs typeface="Poppins" panose="00000500000000000000" pitchFamily="2" charset="0"/>
              </a:rPr>
              <a:t>The platform integrates several types of data</a:t>
            </a:r>
          </a:p>
        </p:txBody>
      </p:sp>
      <p:grpSp>
        <p:nvGrpSpPr>
          <p:cNvPr id="33" name="Group 32">
            <a:extLst>
              <a:ext uri="{FF2B5EF4-FFF2-40B4-BE49-F238E27FC236}">
                <a16:creationId xmlns:a16="http://schemas.microsoft.com/office/drawing/2014/main" id="{3603A750-B43B-2EE3-816E-75A8B1E91D11}"/>
              </a:ext>
            </a:extLst>
          </p:cNvPr>
          <p:cNvGrpSpPr/>
          <p:nvPr/>
        </p:nvGrpSpPr>
        <p:grpSpPr>
          <a:xfrm>
            <a:off x="1184396" y="1386429"/>
            <a:ext cx="9823209" cy="5098553"/>
            <a:chOff x="1184396" y="1386429"/>
            <a:chExt cx="9823209" cy="5098553"/>
          </a:xfrm>
        </p:grpSpPr>
        <p:grpSp>
          <p:nvGrpSpPr>
            <p:cNvPr id="32" name="Group 31">
              <a:extLst>
                <a:ext uri="{FF2B5EF4-FFF2-40B4-BE49-F238E27FC236}">
                  <a16:creationId xmlns:a16="http://schemas.microsoft.com/office/drawing/2014/main" id="{92AB3F4A-6979-C297-3610-2BE908A6B564}"/>
                </a:ext>
              </a:extLst>
            </p:cNvPr>
            <p:cNvGrpSpPr/>
            <p:nvPr/>
          </p:nvGrpSpPr>
          <p:grpSpPr>
            <a:xfrm>
              <a:off x="1184396" y="1571182"/>
              <a:ext cx="9823209" cy="4913800"/>
              <a:chOff x="1184396" y="1571182"/>
              <a:chExt cx="9823209" cy="4913800"/>
            </a:xfrm>
          </p:grpSpPr>
          <p:grpSp>
            <p:nvGrpSpPr>
              <p:cNvPr id="6" name="Group 5">
                <a:extLst>
                  <a:ext uri="{FF2B5EF4-FFF2-40B4-BE49-F238E27FC236}">
                    <a16:creationId xmlns:a16="http://schemas.microsoft.com/office/drawing/2014/main" id="{01D3CF95-35DC-B6C2-B3AB-83C23358FE9B}"/>
                  </a:ext>
                </a:extLst>
              </p:cNvPr>
              <p:cNvGrpSpPr/>
              <p:nvPr/>
            </p:nvGrpSpPr>
            <p:grpSpPr>
              <a:xfrm>
                <a:off x="1184396" y="1571182"/>
                <a:ext cx="9823209" cy="4452135"/>
                <a:chOff x="1184396" y="1571182"/>
                <a:chExt cx="9823209" cy="4452135"/>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r>
                    <a:rPr lang="en-US" sz="1700" b="1" spc="-15">
                      <a:solidFill>
                        <a:schemeClr val="accent1"/>
                      </a:solidFill>
                      <a:latin typeface="Poppins" panose="00000500000000000000" pitchFamily="2" charset="0"/>
                      <a:cs typeface="Poppins" panose="00000500000000000000" pitchFamily="2" charset="0"/>
                    </a:rPr>
                    <a:t>HEALTH OUTCOMES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8" name="TextBox 7">
                  <a:extLst>
                    <a:ext uri="{FF2B5EF4-FFF2-40B4-BE49-F238E27FC236}">
                      <a16:creationId xmlns:a16="http://schemas.microsoft.com/office/drawing/2014/main" id="{D29A29AD-1C8D-B14D-8D89-C78F42AFE0A4}"/>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a:solidFill>
                        <a:srgbClr val="EF4A23"/>
                      </a:solidFill>
                    </a:rPr>
                    <a:t>HEALTH BEHAVIORS</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10" name="TextBox 9">
                  <a:extLst>
                    <a:ext uri="{FF2B5EF4-FFF2-40B4-BE49-F238E27FC236}">
                      <a16:creationId xmlns:a16="http://schemas.microsoft.com/office/drawing/2014/main" id="{B95B88C6-FF5F-4949-8FB9-A4D26E8730F4}"/>
                    </a:ext>
                  </a:extLst>
                </p:cNvPr>
                <p:cNvSpPr txBox="1"/>
                <p:nvPr/>
              </p:nvSpPr>
              <p:spPr>
                <a:xfrm>
                  <a:off x="1184398" y="4648232"/>
                  <a:ext cx="2289498" cy="353943"/>
                </a:xfrm>
                <a:prstGeom prst="rect">
                  <a:avLst/>
                </a:prstGeom>
                <a:noFill/>
              </p:spPr>
              <p:txBody>
                <a:bodyPr wrap="square" rtlCol="0" anchor="b">
                  <a:spAutoFit/>
                </a:bodyPr>
                <a:lstStyle/>
                <a:p>
                  <a:r>
                    <a:rPr lang="en-US" sz="1700" b="1" spc="-15">
                      <a:solidFill>
                        <a:srgbClr val="25CCD8"/>
                      </a:solidFill>
                      <a:latin typeface="Poppins" panose="00000500000000000000" pitchFamily="2" charset="0"/>
                      <a:cs typeface="Poppins" panose="00000500000000000000" pitchFamily="2" charset="0"/>
                    </a:rPr>
                    <a:t>HEALTH CARE</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12" name="TextBox 11">
                  <a:extLst>
                    <a:ext uri="{FF2B5EF4-FFF2-40B4-BE49-F238E27FC236}">
                      <a16:creationId xmlns:a16="http://schemas.microsoft.com/office/drawing/2014/main" id="{603A455D-0A0C-7643-893A-6DA4C4C91439}"/>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a:solidFill>
                        <a:srgbClr val="0C2340"/>
                      </a:solidFill>
                      <a:latin typeface="Poppins" panose="00000500000000000000" pitchFamily="2" charset="0"/>
                      <a:cs typeface="Poppins" panose="00000500000000000000" pitchFamily="2" charset="0"/>
                    </a:rPr>
                    <a:t>DEMOGRAPHICS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14" name="TextBox 13">
                  <a:extLst>
                    <a:ext uri="{FF2B5EF4-FFF2-40B4-BE49-F238E27FC236}">
                      <a16:creationId xmlns:a16="http://schemas.microsoft.com/office/drawing/2014/main" id="{1F4B5B59-7EF8-D34D-BBDA-790044402C4E}"/>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a:solidFill>
                        <a:srgbClr val="F58573"/>
                      </a:solidFill>
                      <a:latin typeface="Poppins" panose="00000500000000000000" pitchFamily="2" charset="0"/>
                      <a:cs typeface="Poppins" panose="00000500000000000000" pitchFamily="2" charset="0"/>
                    </a:rPr>
                    <a:t>SOCIOECONOMIC</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1" name="Group 30">
                <a:extLst>
                  <a:ext uri="{FF2B5EF4-FFF2-40B4-BE49-F238E27FC236}">
                    <a16:creationId xmlns:a16="http://schemas.microsoft.com/office/drawing/2014/main" id="{332CFB72-E661-4744-B7F1-2A74E4B03F31}"/>
                  </a:ext>
                </a:extLst>
              </p:cNvPr>
              <p:cNvGrpSpPr/>
              <p:nvPr/>
            </p:nvGrpSpPr>
            <p:grpSpPr>
              <a:xfrm>
                <a:off x="8064783" y="4648232"/>
                <a:ext cx="2942821" cy="1836750"/>
                <a:chOff x="8064783" y="4648232"/>
                <a:chExt cx="2942821" cy="1836750"/>
              </a:xfrm>
            </p:grpSpPr>
            <p:sp>
              <p:nvSpPr>
                <p:cNvPr id="16" name="TextBox 15">
                  <a:extLst>
                    <a:ext uri="{FF2B5EF4-FFF2-40B4-BE49-F238E27FC236}">
                      <a16:creationId xmlns:a16="http://schemas.microsoft.com/office/drawing/2014/main" id="{A5EA40C6-DF14-3642-AB3F-E5B1F9AF088B}"/>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309114" y="5022274"/>
                  <a:ext cx="2698490" cy="1462708"/>
                </a:xfrm>
                <a:prstGeom prst="rect">
                  <a:avLst/>
                </a:prstGeom>
                <a:noFill/>
              </p:spPr>
              <p:txBody>
                <a:bodyPr wrap="square" rtlCol="0">
                  <a:spAutoFit/>
                </a:bodyPr>
                <a:lstStyle/>
                <a:p>
                  <a:pPr algn="r">
                    <a:lnSpc>
                      <a:spcPts val="1800"/>
                    </a:lnSpc>
                  </a:pPr>
                  <a:r>
                    <a:rPr lang="en-US" sz="1200" spc="-10">
                      <a:latin typeface="Poppins" panose="00000500000000000000" pitchFamily="2" charset="0"/>
                      <a:cs typeface="Poppins" panose="00000500000000000000" pitchFamily="2" charset="0"/>
                    </a:rPr>
                    <a:t>Characteristics of the places where individuals where individuals live, learn, work, and play (e.g., parks, housing, air quality, water quality and transportation)</a:t>
                  </a:r>
                </a:p>
              </p:txBody>
            </p:sp>
          </p:grpSp>
        </p:grpSp>
        <p:sp>
          <p:nvSpPr>
            <p:cNvPr id="19" name="Freeform: Shape 526">
              <a:extLst>
                <a:ext uri="{FF2B5EF4-FFF2-40B4-BE49-F238E27FC236}">
                  <a16:creationId xmlns:a16="http://schemas.microsoft.com/office/drawing/2014/main" id="{293FEDF0-DEB3-184B-8D6A-BE82455AD73A}"/>
                </a:ext>
              </a:extLst>
            </p:cNvPr>
            <p:cNvSpPr/>
            <p:nvPr/>
          </p:nvSpPr>
          <p:spPr>
            <a:xfrm>
              <a:off x="5484943" y="1386429"/>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191212"/>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191212"/>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4911899"/>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3873030"/>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3873030"/>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pic>
          <p:nvPicPr>
            <p:cNvPr id="7" name="Graphic 6" descr="Bar chart outline">
              <a:extLst>
                <a:ext uri="{FF2B5EF4-FFF2-40B4-BE49-F238E27FC236}">
                  <a16:creationId xmlns:a16="http://schemas.microsoft.com/office/drawing/2014/main" id="{113D8E22-951A-11E8-F852-B3516D0DF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602889"/>
              <a:ext cx="685800" cy="685800"/>
            </a:xfrm>
            <a:prstGeom prst="rect">
              <a:avLst/>
            </a:prstGeom>
          </p:spPr>
        </p:pic>
        <p:pic>
          <p:nvPicPr>
            <p:cNvPr id="37" name="Graphic 36" descr="Bar chart outline">
              <a:extLst>
                <a:ext uri="{FF2B5EF4-FFF2-40B4-BE49-F238E27FC236}">
                  <a16:creationId xmlns:a16="http://schemas.microsoft.com/office/drawing/2014/main" id="{EC98E98A-C231-43EB-77ED-08D791E15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2533186"/>
              <a:ext cx="685800" cy="685800"/>
            </a:xfrm>
            <a:prstGeom prst="rect">
              <a:avLst/>
            </a:prstGeom>
          </p:spPr>
        </p:pic>
        <p:pic>
          <p:nvPicPr>
            <p:cNvPr id="38" name="Graphic 37" descr="Bar chart outline">
              <a:extLst>
                <a:ext uri="{FF2B5EF4-FFF2-40B4-BE49-F238E27FC236}">
                  <a16:creationId xmlns:a16="http://schemas.microsoft.com/office/drawing/2014/main" id="{EA68DC76-AD6B-57D8-0D77-F42A5DE1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215626"/>
              <a:ext cx="685800" cy="685800"/>
            </a:xfrm>
            <a:prstGeom prst="rect">
              <a:avLst/>
            </a:prstGeom>
          </p:spPr>
        </p:pic>
        <p:pic>
          <p:nvPicPr>
            <p:cNvPr id="39" name="Graphic 38" descr="Bar chart outline">
              <a:extLst>
                <a:ext uri="{FF2B5EF4-FFF2-40B4-BE49-F238E27FC236}">
                  <a16:creationId xmlns:a16="http://schemas.microsoft.com/office/drawing/2014/main" id="{40AE81AF-6FBD-44DF-B028-841EF90D0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5128671"/>
              <a:ext cx="685800" cy="685800"/>
            </a:xfrm>
            <a:prstGeom prst="rect">
              <a:avLst/>
            </a:prstGeom>
          </p:spPr>
        </p:pic>
        <p:pic>
          <p:nvPicPr>
            <p:cNvPr id="40" name="Graphic 39" descr="Bar chart outline">
              <a:extLst>
                <a:ext uri="{FF2B5EF4-FFF2-40B4-BE49-F238E27FC236}">
                  <a16:creationId xmlns:a16="http://schemas.microsoft.com/office/drawing/2014/main" id="{811C0F21-8001-6E34-47B8-C244CFDDC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533186"/>
              <a:ext cx="685800" cy="685800"/>
            </a:xfrm>
            <a:prstGeom prst="rect">
              <a:avLst/>
            </a:prstGeom>
          </p:spPr>
        </p:pic>
        <p:pic>
          <p:nvPicPr>
            <p:cNvPr id="41" name="Graphic 40" descr="Bar chart outline">
              <a:extLst>
                <a:ext uri="{FF2B5EF4-FFF2-40B4-BE49-F238E27FC236}">
                  <a16:creationId xmlns:a16="http://schemas.microsoft.com/office/drawing/2014/main" id="{9900EF58-9933-6DF0-FBF9-72A8E17F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215626"/>
              <a:ext cx="685800" cy="685800"/>
            </a:xfrm>
            <a:prstGeom prst="rect">
              <a:avLst/>
            </a:prstGeom>
          </p:spPr>
        </p:pic>
      </p:grpSp>
    </p:spTree>
    <p:extLst>
      <p:ext uri="{BB962C8B-B14F-4D97-AF65-F5344CB8AC3E}">
        <p14:creationId xmlns:p14="http://schemas.microsoft.com/office/powerpoint/2010/main" val="3915874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80">
            <a:extLst>
              <a:ext uri="{FF2B5EF4-FFF2-40B4-BE49-F238E27FC236}">
                <a16:creationId xmlns:a16="http://schemas.microsoft.com/office/drawing/2014/main" id="{5BD4586F-E800-CB45-B96C-47F73DC3394D}"/>
              </a:ext>
            </a:extLst>
          </p:cNvPr>
          <p:cNvSpPr/>
          <p:nvPr/>
        </p:nvSpPr>
        <p:spPr>
          <a:xfrm>
            <a:off x="5038369" y="453720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2"/>
                </a:lnTo>
                <a:lnTo>
                  <a:pt x="30" y="1255"/>
                </a:lnTo>
                <a:lnTo>
                  <a:pt x="30" y="985"/>
                </a:lnTo>
                <a:lnTo>
                  <a:pt x="30" y="714"/>
                </a:lnTo>
                <a:lnTo>
                  <a:pt x="30" y="460"/>
                </a:lnTo>
                <a:lnTo>
                  <a:pt x="30" y="245"/>
                </a:lnTo>
                <a:lnTo>
                  <a:pt x="30" y="90"/>
                </a:lnTo>
                <a:cubicBezTo>
                  <a:pt x="30" y="66"/>
                  <a:pt x="31" y="42"/>
                  <a:pt x="30" y="18"/>
                </a:cubicBezTo>
                <a:cubicBezTo>
                  <a:pt x="30" y="17"/>
                  <a:pt x="30" y="15"/>
                  <a:pt x="30" y="15"/>
                </a:cubicBezTo>
                <a:cubicBezTo>
                  <a:pt x="30"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1" y="1863"/>
                  <a:pt x="0" y="1887"/>
                </a:cubicBezTo>
                <a:cubicBezTo>
                  <a:pt x="0" y="1888"/>
                  <a:pt x="0" y="1889"/>
                  <a:pt x="0" y="1890"/>
                </a:cubicBezTo>
                <a:cubicBezTo>
                  <a:pt x="0" y="1910"/>
                  <a:pt x="30" y="1910"/>
                  <a:pt x="30" y="189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81">
            <a:extLst>
              <a:ext uri="{FF2B5EF4-FFF2-40B4-BE49-F238E27FC236}">
                <a16:creationId xmlns:a16="http://schemas.microsoft.com/office/drawing/2014/main" id="{A186AEF3-B5C0-7D4A-AA3B-4AAEFAC8A120}"/>
              </a:ext>
            </a:extLst>
          </p:cNvPr>
          <p:cNvSpPr/>
          <p:nvPr/>
        </p:nvSpPr>
        <p:spPr>
          <a:xfrm>
            <a:off x="7086227" y="464391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1"/>
                </a:lnTo>
                <a:lnTo>
                  <a:pt x="30" y="1255"/>
                </a:lnTo>
                <a:lnTo>
                  <a:pt x="30" y="985"/>
                </a:lnTo>
                <a:lnTo>
                  <a:pt x="30" y="714"/>
                </a:lnTo>
                <a:lnTo>
                  <a:pt x="30" y="459"/>
                </a:lnTo>
                <a:lnTo>
                  <a:pt x="30" y="245"/>
                </a:lnTo>
                <a:lnTo>
                  <a:pt x="30" y="90"/>
                </a:lnTo>
                <a:cubicBezTo>
                  <a:pt x="30" y="66"/>
                  <a:pt x="31" y="41"/>
                  <a:pt x="30" y="17"/>
                </a:cubicBezTo>
                <a:cubicBezTo>
                  <a:pt x="30" y="16"/>
                  <a:pt x="30" y="15"/>
                  <a:pt x="30" y="14"/>
                </a:cubicBezTo>
                <a:cubicBezTo>
                  <a:pt x="30" y="-5"/>
                  <a:pt x="0" y="-5"/>
                  <a:pt x="0" y="14"/>
                </a:cubicBezTo>
                <a:lnTo>
                  <a:pt x="0" y="64"/>
                </a:lnTo>
                <a:lnTo>
                  <a:pt x="0" y="201"/>
                </a:lnTo>
                <a:lnTo>
                  <a:pt x="0" y="402"/>
                </a:lnTo>
                <a:lnTo>
                  <a:pt x="0" y="649"/>
                </a:lnTo>
                <a:lnTo>
                  <a:pt x="0" y="919"/>
                </a:lnTo>
                <a:lnTo>
                  <a:pt x="0" y="1190"/>
                </a:lnTo>
                <a:lnTo>
                  <a:pt x="0" y="1444"/>
                </a:lnTo>
                <a:lnTo>
                  <a:pt x="0" y="1659"/>
                </a:lnTo>
                <a:lnTo>
                  <a:pt x="0" y="1814"/>
                </a:lnTo>
                <a:cubicBezTo>
                  <a:pt x="0" y="1838"/>
                  <a:pt x="-1" y="1862"/>
                  <a:pt x="0" y="1887"/>
                </a:cubicBezTo>
                <a:cubicBezTo>
                  <a:pt x="0" y="1887"/>
                  <a:pt x="0" y="1889"/>
                  <a:pt x="0" y="1890"/>
                </a:cubicBezTo>
                <a:cubicBezTo>
                  <a:pt x="0" y="1909"/>
                  <a:pt x="30" y="1909"/>
                  <a:pt x="30" y="1890"/>
                </a:cubicBez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1" name="Freeform: Shape 83">
            <a:extLst>
              <a:ext uri="{FF2B5EF4-FFF2-40B4-BE49-F238E27FC236}">
                <a16:creationId xmlns:a16="http://schemas.microsoft.com/office/drawing/2014/main" id="{A5000626-2F69-084A-B031-EFC4C0BC23BA}"/>
              </a:ext>
            </a:extLst>
          </p:cNvPr>
          <p:cNvSpPr/>
          <p:nvPr/>
        </p:nvSpPr>
        <p:spPr>
          <a:xfrm>
            <a:off x="11186304"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5" name="Freeform: Shape 83">
            <a:extLst>
              <a:ext uri="{FF2B5EF4-FFF2-40B4-BE49-F238E27FC236}">
                <a16:creationId xmlns:a16="http://schemas.microsoft.com/office/drawing/2014/main" id="{86F3F3C6-8D11-265D-474C-28DF5654A01D}"/>
              </a:ext>
            </a:extLst>
          </p:cNvPr>
          <p:cNvSpPr/>
          <p:nvPr/>
        </p:nvSpPr>
        <p:spPr>
          <a:xfrm>
            <a:off x="934553"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6" name="Freeform: Shape 68">
            <a:extLst>
              <a:ext uri="{FF2B5EF4-FFF2-40B4-BE49-F238E27FC236}">
                <a16:creationId xmlns:a16="http://schemas.microsoft.com/office/drawing/2014/main" id="{2377AAE3-C03E-924B-9B51-C38D323CAAC8}"/>
              </a:ext>
            </a:extLst>
          </p:cNvPr>
          <p:cNvSpPr/>
          <p:nvPr/>
        </p:nvSpPr>
        <p:spPr>
          <a:xfrm>
            <a:off x="585032" y="4631891"/>
            <a:ext cx="10979628" cy="1192642"/>
          </a:xfrm>
          <a:custGeom>
            <a:avLst/>
            <a:gdLst/>
            <a:ahLst/>
            <a:cxnLst>
              <a:cxn ang="3cd4">
                <a:pos x="hc" y="t"/>
              </a:cxn>
              <a:cxn ang="cd2">
                <a:pos x="l" y="vc"/>
              </a:cxn>
              <a:cxn ang="cd4">
                <a:pos x="hc" y="b"/>
              </a:cxn>
              <a:cxn ang="0">
                <a:pos x="r" y="vc"/>
              </a:cxn>
            </a:cxnLst>
            <a:rect l="l" t="t" r="r" b="b"/>
            <a:pathLst>
              <a:path w="14869" h="1915">
                <a:moveTo>
                  <a:pt x="14850" y="69"/>
                </a:moveTo>
                <a:cubicBezTo>
                  <a:pt x="14812" y="9"/>
                  <a:pt x="14726" y="-23"/>
                  <a:pt x="14662" y="19"/>
                </a:cubicBezTo>
                <a:cubicBezTo>
                  <a:pt x="14637" y="35"/>
                  <a:pt x="14612" y="51"/>
                  <a:pt x="14588" y="65"/>
                </a:cubicBezTo>
                <a:cubicBezTo>
                  <a:pt x="14514" y="109"/>
                  <a:pt x="14440" y="151"/>
                  <a:pt x="14365" y="191"/>
                </a:cubicBezTo>
                <a:cubicBezTo>
                  <a:pt x="14245" y="256"/>
                  <a:pt x="14122" y="317"/>
                  <a:pt x="13998" y="375"/>
                </a:cubicBezTo>
                <a:cubicBezTo>
                  <a:pt x="13919" y="413"/>
                  <a:pt x="13839" y="449"/>
                  <a:pt x="13759" y="484"/>
                </a:cubicBezTo>
                <a:cubicBezTo>
                  <a:pt x="13717" y="503"/>
                  <a:pt x="13674" y="521"/>
                  <a:pt x="13632" y="539"/>
                </a:cubicBezTo>
                <a:cubicBezTo>
                  <a:pt x="13629" y="541"/>
                  <a:pt x="13626" y="542"/>
                  <a:pt x="13623" y="543"/>
                </a:cubicBezTo>
                <a:cubicBezTo>
                  <a:pt x="13611" y="548"/>
                  <a:pt x="13598" y="553"/>
                  <a:pt x="13587" y="558"/>
                </a:cubicBezTo>
                <a:cubicBezTo>
                  <a:pt x="13561" y="568"/>
                  <a:pt x="13537" y="579"/>
                  <a:pt x="13513" y="588"/>
                </a:cubicBezTo>
                <a:cubicBezTo>
                  <a:pt x="13297" y="676"/>
                  <a:pt x="13079" y="757"/>
                  <a:pt x="12858" y="832"/>
                </a:cubicBezTo>
                <a:cubicBezTo>
                  <a:pt x="12595" y="921"/>
                  <a:pt x="12329" y="1002"/>
                  <a:pt x="12060" y="1075"/>
                </a:cubicBezTo>
                <a:cubicBezTo>
                  <a:pt x="11752" y="1160"/>
                  <a:pt x="11441" y="1233"/>
                  <a:pt x="11127" y="1298"/>
                </a:cubicBezTo>
                <a:cubicBezTo>
                  <a:pt x="10771" y="1370"/>
                  <a:pt x="10413" y="1431"/>
                  <a:pt x="10052" y="1481"/>
                </a:cubicBezTo>
                <a:cubicBezTo>
                  <a:pt x="10042" y="1482"/>
                  <a:pt x="10023" y="1484"/>
                  <a:pt x="10038" y="1482"/>
                </a:cubicBezTo>
                <a:cubicBezTo>
                  <a:pt x="10029" y="1483"/>
                  <a:pt x="10019" y="1485"/>
                  <a:pt x="10010" y="1486"/>
                </a:cubicBezTo>
                <a:cubicBezTo>
                  <a:pt x="9985" y="1489"/>
                  <a:pt x="9961" y="1492"/>
                  <a:pt x="9936" y="1496"/>
                </a:cubicBezTo>
                <a:cubicBezTo>
                  <a:pt x="9888" y="1502"/>
                  <a:pt x="9840" y="1507"/>
                  <a:pt x="9792" y="1513"/>
                </a:cubicBezTo>
                <a:cubicBezTo>
                  <a:pt x="9691" y="1525"/>
                  <a:pt x="9592" y="1536"/>
                  <a:pt x="9491" y="1546"/>
                </a:cubicBezTo>
                <a:cubicBezTo>
                  <a:pt x="9285" y="1567"/>
                  <a:pt x="9080" y="1585"/>
                  <a:pt x="8872" y="1598"/>
                </a:cubicBezTo>
                <a:cubicBezTo>
                  <a:pt x="8489" y="1624"/>
                  <a:pt x="8105" y="1637"/>
                  <a:pt x="7721" y="1639"/>
                </a:cubicBezTo>
                <a:cubicBezTo>
                  <a:pt x="7710" y="1637"/>
                  <a:pt x="7699" y="1635"/>
                  <a:pt x="7687" y="1635"/>
                </a:cubicBezTo>
                <a:cubicBezTo>
                  <a:pt x="7602" y="1637"/>
                  <a:pt x="7516" y="1638"/>
                  <a:pt x="7431" y="1639"/>
                </a:cubicBezTo>
                <a:cubicBezTo>
                  <a:pt x="7348" y="1638"/>
                  <a:pt x="7265" y="1637"/>
                  <a:pt x="7182" y="1635"/>
                </a:cubicBezTo>
                <a:cubicBezTo>
                  <a:pt x="7170" y="1635"/>
                  <a:pt x="7159" y="1637"/>
                  <a:pt x="7149" y="1639"/>
                </a:cubicBezTo>
                <a:cubicBezTo>
                  <a:pt x="6871" y="1638"/>
                  <a:pt x="6593" y="1630"/>
                  <a:pt x="6315" y="1617"/>
                </a:cubicBezTo>
                <a:cubicBezTo>
                  <a:pt x="5899" y="1596"/>
                  <a:pt x="5484" y="1562"/>
                  <a:pt x="5070" y="1512"/>
                </a:cubicBezTo>
                <a:cubicBezTo>
                  <a:pt x="5022" y="1507"/>
                  <a:pt x="4974" y="1501"/>
                  <a:pt x="4926" y="1495"/>
                </a:cubicBezTo>
                <a:cubicBezTo>
                  <a:pt x="4903" y="1492"/>
                  <a:pt x="4880" y="1489"/>
                  <a:pt x="4857" y="1486"/>
                </a:cubicBezTo>
                <a:cubicBezTo>
                  <a:pt x="4846" y="1484"/>
                  <a:pt x="4835" y="1483"/>
                  <a:pt x="4824" y="1482"/>
                </a:cubicBezTo>
                <a:cubicBezTo>
                  <a:pt x="4854" y="1485"/>
                  <a:pt x="4813" y="1480"/>
                  <a:pt x="4804" y="1479"/>
                </a:cubicBezTo>
                <a:cubicBezTo>
                  <a:pt x="4711" y="1466"/>
                  <a:pt x="4619" y="1453"/>
                  <a:pt x="4527" y="1438"/>
                </a:cubicBezTo>
                <a:cubicBezTo>
                  <a:pt x="4348" y="1411"/>
                  <a:pt x="4169" y="1380"/>
                  <a:pt x="3992" y="1347"/>
                </a:cubicBezTo>
                <a:cubicBezTo>
                  <a:pt x="3666" y="1286"/>
                  <a:pt x="3342" y="1214"/>
                  <a:pt x="3021" y="1132"/>
                </a:cubicBezTo>
                <a:cubicBezTo>
                  <a:pt x="2742" y="1060"/>
                  <a:pt x="2466" y="981"/>
                  <a:pt x="2192" y="892"/>
                </a:cubicBezTo>
                <a:cubicBezTo>
                  <a:pt x="1960" y="817"/>
                  <a:pt x="1729" y="735"/>
                  <a:pt x="1500" y="646"/>
                </a:cubicBezTo>
                <a:cubicBezTo>
                  <a:pt x="1451" y="627"/>
                  <a:pt x="1401" y="607"/>
                  <a:pt x="1352" y="587"/>
                </a:cubicBezTo>
                <a:cubicBezTo>
                  <a:pt x="1327" y="577"/>
                  <a:pt x="1303" y="567"/>
                  <a:pt x="1278" y="557"/>
                </a:cubicBezTo>
                <a:cubicBezTo>
                  <a:pt x="1267" y="552"/>
                  <a:pt x="1256" y="548"/>
                  <a:pt x="1245" y="543"/>
                </a:cubicBezTo>
                <a:cubicBezTo>
                  <a:pt x="1241" y="542"/>
                  <a:pt x="1238" y="540"/>
                  <a:pt x="1235" y="539"/>
                </a:cubicBezTo>
                <a:cubicBezTo>
                  <a:pt x="1150" y="503"/>
                  <a:pt x="1066" y="466"/>
                  <a:pt x="982" y="427"/>
                </a:cubicBezTo>
                <a:cubicBezTo>
                  <a:pt x="845" y="366"/>
                  <a:pt x="711" y="300"/>
                  <a:pt x="578" y="231"/>
                </a:cubicBezTo>
                <a:cubicBezTo>
                  <a:pt x="491" y="186"/>
                  <a:pt x="405" y="139"/>
                  <a:pt x="321" y="90"/>
                </a:cubicBezTo>
                <a:cubicBezTo>
                  <a:pt x="283" y="68"/>
                  <a:pt x="247" y="45"/>
                  <a:pt x="210" y="23"/>
                </a:cubicBezTo>
                <a:cubicBezTo>
                  <a:pt x="209" y="21"/>
                  <a:pt x="207" y="21"/>
                  <a:pt x="206" y="19"/>
                </a:cubicBezTo>
                <a:cubicBezTo>
                  <a:pt x="146" y="-20"/>
                  <a:pt x="51" y="5"/>
                  <a:pt x="18" y="69"/>
                </a:cubicBezTo>
                <a:cubicBezTo>
                  <a:pt x="-19" y="138"/>
                  <a:pt x="3" y="214"/>
                  <a:pt x="67" y="258"/>
                </a:cubicBezTo>
                <a:cubicBezTo>
                  <a:pt x="92" y="273"/>
                  <a:pt x="116" y="288"/>
                  <a:pt x="142" y="304"/>
                </a:cubicBezTo>
                <a:cubicBezTo>
                  <a:pt x="215" y="347"/>
                  <a:pt x="290" y="390"/>
                  <a:pt x="365" y="429"/>
                </a:cubicBezTo>
                <a:cubicBezTo>
                  <a:pt x="487" y="495"/>
                  <a:pt x="611" y="557"/>
                  <a:pt x="737" y="616"/>
                </a:cubicBezTo>
                <a:cubicBezTo>
                  <a:pt x="915" y="700"/>
                  <a:pt x="1096" y="778"/>
                  <a:pt x="1279" y="852"/>
                </a:cubicBezTo>
                <a:cubicBezTo>
                  <a:pt x="1495" y="941"/>
                  <a:pt x="1715" y="1022"/>
                  <a:pt x="1936" y="1097"/>
                </a:cubicBezTo>
                <a:cubicBezTo>
                  <a:pt x="2199" y="1186"/>
                  <a:pt x="2466" y="1267"/>
                  <a:pt x="2734" y="1340"/>
                </a:cubicBezTo>
                <a:cubicBezTo>
                  <a:pt x="3045" y="1425"/>
                  <a:pt x="3360" y="1500"/>
                  <a:pt x="3676" y="1565"/>
                </a:cubicBezTo>
                <a:cubicBezTo>
                  <a:pt x="4033" y="1638"/>
                  <a:pt x="4393" y="1698"/>
                  <a:pt x="4753" y="1747"/>
                </a:cubicBezTo>
                <a:cubicBezTo>
                  <a:pt x="5164" y="1803"/>
                  <a:pt x="5576" y="1846"/>
                  <a:pt x="5989" y="1873"/>
                </a:cubicBezTo>
                <a:cubicBezTo>
                  <a:pt x="6437" y="1903"/>
                  <a:pt x="6886" y="1917"/>
                  <a:pt x="7335" y="1915"/>
                </a:cubicBezTo>
                <a:cubicBezTo>
                  <a:pt x="7369" y="1915"/>
                  <a:pt x="7403" y="1914"/>
                  <a:pt x="7437" y="1914"/>
                </a:cubicBezTo>
                <a:cubicBezTo>
                  <a:pt x="7811" y="1917"/>
                  <a:pt x="8186" y="1910"/>
                  <a:pt x="8560" y="1891"/>
                </a:cubicBezTo>
                <a:cubicBezTo>
                  <a:pt x="8976" y="1871"/>
                  <a:pt x="9390" y="1837"/>
                  <a:pt x="9804" y="1787"/>
                </a:cubicBezTo>
                <a:cubicBezTo>
                  <a:pt x="10185" y="1742"/>
                  <a:pt x="10565" y="1684"/>
                  <a:pt x="10943" y="1613"/>
                </a:cubicBezTo>
                <a:cubicBezTo>
                  <a:pt x="11269" y="1552"/>
                  <a:pt x="11594" y="1481"/>
                  <a:pt x="11915" y="1398"/>
                </a:cubicBezTo>
                <a:cubicBezTo>
                  <a:pt x="12195" y="1326"/>
                  <a:pt x="12473" y="1246"/>
                  <a:pt x="12748" y="1158"/>
                </a:cubicBezTo>
                <a:cubicBezTo>
                  <a:pt x="12981" y="1082"/>
                  <a:pt x="13212" y="1000"/>
                  <a:pt x="13440" y="912"/>
                </a:cubicBezTo>
                <a:cubicBezTo>
                  <a:pt x="13635" y="835"/>
                  <a:pt x="13829" y="754"/>
                  <a:pt x="14020" y="668"/>
                </a:cubicBezTo>
                <a:cubicBezTo>
                  <a:pt x="14157" y="605"/>
                  <a:pt x="14292" y="540"/>
                  <a:pt x="14425" y="470"/>
                </a:cubicBezTo>
                <a:cubicBezTo>
                  <a:pt x="14513" y="425"/>
                  <a:pt x="14599" y="378"/>
                  <a:pt x="14684" y="328"/>
                </a:cubicBezTo>
                <a:cubicBezTo>
                  <a:pt x="14722" y="306"/>
                  <a:pt x="14760" y="284"/>
                  <a:pt x="14796" y="260"/>
                </a:cubicBezTo>
                <a:cubicBezTo>
                  <a:pt x="14798" y="259"/>
                  <a:pt x="14799" y="258"/>
                  <a:pt x="14800" y="258"/>
                </a:cubicBezTo>
                <a:cubicBezTo>
                  <a:pt x="14861" y="218"/>
                  <a:pt x="14892" y="134"/>
                  <a:pt x="14850" y="69"/>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7" name="Freeform: Shape 69">
            <a:extLst>
              <a:ext uri="{FF2B5EF4-FFF2-40B4-BE49-F238E27FC236}">
                <a16:creationId xmlns:a16="http://schemas.microsoft.com/office/drawing/2014/main" id="{EA5243AE-64C6-C141-A0F5-2E17FF0D4128}"/>
              </a:ext>
            </a:extLst>
          </p:cNvPr>
          <p:cNvSpPr/>
          <p:nvPr/>
        </p:nvSpPr>
        <p:spPr>
          <a:xfrm>
            <a:off x="2770554" y="5232103"/>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3" y="726"/>
                </a:cubicBezTo>
                <a:cubicBezTo>
                  <a:pt x="163" y="726"/>
                  <a:pt x="0" y="564"/>
                  <a:pt x="0" y="364"/>
                </a:cubicBezTo>
                <a:cubicBezTo>
                  <a:pt x="0" y="163"/>
                  <a:pt x="163" y="0"/>
                  <a:pt x="363"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Freeform: Shape 70">
            <a:extLst>
              <a:ext uri="{FF2B5EF4-FFF2-40B4-BE49-F238E27FC236}">
                <a16:creationId xmlns:a16="http://schemas.microsoft.com/office/drawing/2014/main" id="{BCC84CA4-F870-0C41-86BC-D95772C59ACD}"/>
              </a:ext>
            </a:extLst>
          </p:cNvPr>
          <p:cNvSpPr/>
          <p:nvPr/>
        </p:nvSpPr>
        <p:spPr>
          <a:xfrm>
            <a:off x="2853428" y="5314977"/>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8" y="461"/>
                  <a:pt x="230" y="461"/>
                </a:cubicBezTo>
                <a:cubicBezTo>
                  <a:pt x="103" y="461"/>
                  <a:pt x="0" y="357"/>
                  <a:pt x="0" y="231"/>
                </a:cubicBezTo>
                <a:cubicBezTo>
                  <a:pt x="0" y="104"/>
                  <a:pt x="103" y="0"/>
                  <a:pt x="230" y="0"/>
                </a:cubicBezTo>
                <a:cubicBezTo>
                  <a:pt x="358" y="0"/>
                  <a:pt x="460" y="104"/>
                  <a:pt x="460" y="231"/>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27" name="Freeform: Shape 79">
            <a:extLst>
              <a:ext uri="{FF2B5EF4-FFF2-40B4-BE49-F238E27FC236}">
                <a16:creationId xmlns:a16="http://schemas.microsoft.com/office/drawing/2014/main" id="{01E79FAC-3A33-224F-BB1F-F0560454A1F6}"/>
              </a:ext>
            </a:extLst>
          </p:cNvPr>
          <p:cNvSpPr/>
          <p:nvPr/>
        </p:nvSpPr>
        <p:spPr>
          <a:xfrm>
            <a:off x="2987398" y="4280607"/>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1"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2" name="Freeform: Shape 84">
            <a:extLst>
              <a:ext uri="{FF2B5EF4-FFF2-40B4-BE49-F238E27FC236}">
                <a16:creationId xmlns:a16="http://schemas.microsoft.com/office/drawing/2014/main" id="{81D8CFCE-A014-8845-B236-4B20F2BDD2A1}"/>
              </a:ext>
            </a:extLst>
          </p:cNvPr>
          <p:cNvSpPr/>
          <p:nvPr/>
        </p:nvSpPr>
        <p:spPr>
          <a:xfrm>
            <a:off x="2142452" y="2591343"/>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0" y="2946"/>
                  <a:pt x="2746" y="2781"/>
                  <a:pt x="2746" y="2579"/>
                </a:cubicBezTo>
                <a:lnTo>
                  <a:pt x="2746" y="0"/>
                </a:lnTo>
                <a:cubicBezTo>
                  <a:pt x="2392" y="289"/>
                  <a:pt x="1908" y="468"/>
                  <a:pt x="1373" y="468"/>
                </a:cubicBezTo>
                <a:cubicBezTo>
                  <a:pt x="838" y="468"/>
                  <a:pt x="354" y="289"/>
                  <a:pt x="0" y="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7" name="Freeform: Shape 313">
            <a:extLst>
              <a:ext uri="{FF2B5EF4-FFF2-40B4-BE49-F238E27FC236}">
                <a16:creationId xmlns:a16="http://schemas.microsoft.com/office/drawing/2014/main" id="{B6F096EA-7C80-3645-89D4-CADFC97E61E3}"/>
              </a:ext>
            </a:extLst>
          </p:cNvPr>
          <p:cNvSpPr/>
          <p:nvPr/>
        </p:nvSpPr>
        <p:spPr>
          <a:xfrm>
            <a:off x="214245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2" y="1456"/>
                  <a:pt x="2746" y="1167"/>
                </a:cubicBezTo>
                <a:lnTo>
                  <a:pt x="2746" y="367"/>
                </a:lnTo>
                <a:cubicBezTo>
                  <a:pt x="2746" y="165"/>
                  <a:pt x="2580"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6" name="TextBox 5">
            <a:extLst>
              <a:ext uri="{FF2B5EF4-FFF2-40B4-BE49-F238E27FC236}">
                <a16:creationId xmlns:a16="http://schemas.microsoft.com/office/drawing/2014/main" id="{D4CFD653-961F-7044-AE94-4E4584B97582}"/>
              </a:ext>
            </a:extLst>
          </p:cNvPr>
          <p:cNvSpPr txBox="1"/>
          <p:nvPr/>
        </p:nvSpPr>
        <p:spPr>
          <a:xfrm>
            <a:off x="2242638" y="2101890"/>
            <a:ext cx="1514143" cy="523220"/>
          </a:xfrm>
          <a:prstGeom prst="rect">
            <a:avLst/>
          </a:prstGeom>
          <a:noFill/>
        </p:spPr>
        <p:txBody>
          <a:bodyPr wrap="square" rtlCol="0" anchor="ctr">
            <a:spAutoFit/>
          </a:bodyPr>
          <a:lstStyle/>
          <a:p>
            <a:pPr algn="ctr"/>
            <a:r>
              <a:rPr lang="en-US" sz="1400" b="1" spc="-15">
                <a:solidFill>
                  <a:srgbClr val="EF4A23"/>
                </a:solidFill>
                <a:latin typeface="Poppins" panose="00000500000000000000" pitchFamily="2" charset="0"/>
                <a:cs typeface="Poppins" panose="00000500000000000000" pitchFamily="2" charset="0"/>
              </a:rPr>
              <a:t>HEALTH BEHAVIORS</a:t>
            </a:r>
          </a:p>
        </p:txBody>
      </p:sp>
      <p:sp>
        <p:nvSpPr>
          <p:cNvPr id="7" name="TextBox 6">
            <a:extLst>
              <a:ext uri="{FF2B5EF4-FFF2-40B4-BE49-F238E27FC236}">
                <a16:creationId xmlns:a16="http://schemas.microsoft.com/office/drawing/2014/main" id="{40B96F1C-2EDA-C544-9270-6A6B4B18EFA9}"/>
              </a:ext>
            </a:extLst>
          </p:cNvPr>
          <p:cNvSpPr txBox="1"/>
          <p:nvPr/>
        </p:nvSpPr>
        <p:spPr>
          <a:xfrm>
            <a:off x="2242637" y="3141694"/>
            <a:ext cx="1514144" cy="993862"/>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Alcohol &amp; drug use</a:t>
            </a:r>
          </a:p>
          <a:p>
            <a:pPr algn="ctr">
              <a:lnSpc>
                <a:spcPts val="1800"/>
              </a:lnSpc>
            </a:pPr>
            <a:r>
              <a:rPr lang="en-US" sz="1000" spc="-10">
                <a:solidFill>
                  <a:schemeClr val="bg1"/>
                </a:solidFill>
                <a:latin typeface="Poppins" panose="00000500000000000000" pitchFamily="2" charset="0"/>
                <a:cs typeface="Poppins" panose="00000500000000000000" pitchFamily="2" charset="0"/>
              </a:rPr>
              <a:t>Tobacco use</a:t>
            </a:r>
          </a:p>
          <a:p>
            <a:pPr algn="ctr">
              <a:lnSpc>
                <a:spcPts val="1800"/>
              </a:lnSpc>
            </a:pPr>
            <a:r>
              <a:rPr lang="en-US" sz="1000" spc="-10">
                <a:solidFill>
                  <a:schemeClr val="bg1"/>
                </a:solidFill>
                <a:latin typeface="Poppins" panose="00000500000000000000" pitchFamily="2" charset="0"/>
                <a:cs typeface="Poppins" panose="00000500000000000000" pitchFamily="2" charset="0"/>
              </a:rPr>
              <a:t>Diet &amp; exercise</a:t>
            </a:r>
          </a:p>
          <a:p>
            <a:pPr algn="ctr">
              <a:lnSpc>
                <a:spcPts val="1800"/>
              </a:lnSpc>
            </a:pPr>
            <a:r>
              <a:rPr lang="en-US" sz="1000" spc="-10">
                <a:solidFill>
                  <a:schemeClr val="bg1"/>
                </a:solidFill>
                <a:latin typeface="Poppins" panose="00000500000000000000" pitchFamily="2" charset="0"/>
                <a:cs typeface="Poppins" panose="00000500000000000000" pitchFamily="2" charset="0"/>
              </a:rPr>
              <a:t>Sexual activity</a:t>
            </a:r>
          </a:p>
        </p:txBody>
      </p:sp>
      <p:sp>
        <p:nvSpPr>
          <p:cNvPr id="19" name="Freeform: Shape 71">
            <a:extLst>
              <a:ext uri="{FF2B5EF4-FFF2-40B4-BE49-F238E27FC236}">
                <a16:creationId xmlns:a16="http://schemas.microsoft.com/office/drawing/2014/main" id="{D8BA5B6F-E620-B144-81CA-E4D592955E49}"/>
              </a:ext>
            </a:extLst>
          </p:cNvPr>
          <p:cNvSpPr/>
          <p:nvPr/>
        </p:nvSpPr>
        <p:spPr>
          <a:xfrm>
            <a:off x="4822148" y="5496174"/>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3" y="726"/>
                  <a:pt x="363" y="726"/>
                </a:cubicBezTo>
                <a:cubicBezTo>
                  <a:pt x="162" y="726"/>
                  <a:pt x="0" y="564"/>
                  <a:pt x="0" y="363"/>
                </a:cubicBezTo>
                <a:cubicBezTo>
                  <a:pt x="0" y="163"/>
                  <a:pt x="162" y="0"/>
                  <a:pt x="363" y="0"/>
                </a:cubicBezTo>
                <a:cubicBezTo>
                  <a:pt x="563"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72">
            <a:extLst>
              <a:ext uri="{FF2B5EF4-FFF2-40B4-BE49-F238E27FC236}">
                <a16:creationId xmlns:a16="http://schemas.microsoft.com/office/drawing/2014/main" id="{CF82C204-9A81-4943-A368-A2BC6660954B}"/>
              </a:ext>
            </a:extLst>
          </p:cNvPr>
          <p:cNvSpPr/>
          <p:nvPr/>
        </p:nvSpPr>
        <p:spPr>
          <a:xfrm>
            <a:off x="4905022" y="5579048"/>
            <a:ext cx="286010" cy="286010"/>
          </a:xfrm>
          <a:custGeom>
            <a:avLst/>
            <a:gdLst/>
            <a:ahLst/>
            <a:cxnLst>
              <a:cxn ang="3cd4">
                <a:pos x="hc" y="t"/>
              </a:cxn>
              <a:cxn ang="cd2">
                <a:pos x="l" y="vc"/>
              </a:cxn>
              <a:cxn ang="cd4">
                <a:pos x="hc" y="b"/>
              </a:cxn>
              <a:cxn ang="0">
                <a:pos x="r" y="vc"/>
              </a:cxn>
            </a:cxnLst>
            <a:rect l="l" t="t" r="r" b="b"/>
            <a:pathLst>
              <a:path w="460" h="460">
                <a:moveTo>
                  <a:pt x="460" y="230"/>
                </a:moveTo>
                <a:cubicBezTo>
                  <a:pt x="460" y="357"/>
                  <a:pt x="357" y="460"/>
                  <a:pt x="230" y="460"/>
                </a:cubicBezTo>
                <a:cubicBezTo>
                  <a:pt x="103" y="460"/>
                  <a:pt x="0" y="357"/>
                  <a:pt x="0" y="230"/>
                </a:cubicBezTo>
                <a:cubicBezTo>
                  <a:pt x="0" y="103"/>
                  <a:pt x="103" y="0"/>
                  <a:pt x="230" y="0"/>
                </a:cubicBezTo>
                <a:cubicBezTo>
                  <a:pt x="357" y="0"/>
                  <a:pt x="460" y="103"/>
                  <a:pt x="460" y="23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3" name="Freeform: Shape 85">
            <a:extLst>
              <a:ext uri="{FF2B5EF4-FFF2-40B4-BE49-F238E27FC236}">
                <a16:creationId xmlns:a16="http://schemas.microsoft.com/office/drawing/2014/main" id="{80BA54EC-6818-D245-85BA-8FA3F7EC2F14}"/>
              </a:ext>
            </a:extLst>
          </p:cNvPr>
          <p:cNvSpPr/>
          <p:nvPr/>
        </p:nvSpPr>
        <p:spPr>
          <a:xfrm>
            <a:off x="4192802" y="3469339"/>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3" y="469"/>
                </a:cubicBezTo>
                <a:cubicBezTo>
                  <a:pt x="838" y="469"/>
                  <a:pt x="354" y="290"/>
                  <a:pt x="0" y="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8" name="Freeform: Shape 314">
            <a:extLst>
              <a:ext uri="{FF2B5EF4-FFF2-40B4-BE49-F238E27FC236}">
                <a16:creationId xmlns:a16="http://schemas.microsoft.com/office/drawing/2014/main" id="{910DC1F6-91D0-7444-B853-08D92DB811A2}"/>
              </a:ext>
            </a:extLst>
          </p:cNvPr>
          <p:cNvSpPr/>
          <p:nvPr/>
        </p:nvSpPr>
        <p:spPr>
          <a:xfrm>
            <a:off x="4192802" y="274278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3"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8" name="TextBox 7">
            <a:extLst>
              <a:ext uri="{FF2B5EF4-FFF2-40B4-BE49-F238E27FC236}">
                <a16:creationId xmlns:a16="http://schemas.microsoft.com/office/drawing/2014/main" id="{497FAD1C-C77A-B043-A2F9-5881CE0039AF}"/>
              </a:ext>
            </a:extLst>
          </p:cNvPr>
          <p:cNvSpPr txBox="1"/>
          <p:nvPr/>
        </p:nvSpPr>
        <p:spPr>
          <a:xfrm>
            <a:off x="4292881" y="3085766"/>
            <a:ext cx="1514143" cy="307777"/>
          </a:xfrm>
          <a:prstGeom prst="rect">
            <a:avLst/>
          </a:prstGeom>
          <a:noFill/>
        </p:spPr>
        <p:txBody>
          <a:bodyPr wrap="square" rtlCol="0" anchor="ctr">
            <a:spAutoFit/>
          </a:bodyPr>
          <a:lstStyle/>
          <a:p>
            <a:pPr algn="ctr"/>
            <a:r>
              <a:rPr lang="en-US" sz="1400" b="1" spc="-15">
                <a:solidFill>
                  <a:srgbClr val="25CCD8"/>
                </a:solidFill>
                <a:latin typeface="Poppins" panose="00000500000000000000" pitchFamily="2" charset="0"/>
                <a:cs typeface="Poppins" panose="00000500000000000000" pitchFamily="2" charset="0"/>
              </a:rPr>
              <a:t>HEALTH CARE</a:t>
            </a:r>
          </a:p>
        </p:txBody>
      </p:sp>
      <p:sp>
        <p:nvSpPr>
          <p:cNvPr id="9" name="TextBox 8">
            <a:extLst>
              <a:ext uri="{FF2B5EF4-FFF2-40B4-BE49-F238E27FC236}">
                <a16:creationId xmlns:a16="http://schemas.microsoft.com/office/drawing/2014/main" id="{77C56F01-7257-A64B-AEDC-76E1251DC703}"/>
              </a:ext>
            </a:extLst>
          </p:cNvPr>
          <p:cNvSpPr txBox="1"/>
          <p:nvPr/>
        </p:nvSpPr>
        <p:spPr>
          <a:xfrm>
            <a:off x="4292880" y="4166367"/>
            <a:ext cx="1514144" cy="763029"/>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Access to care</a:t>
            </a:r>
          </a:p>
          <a:p>
            <a:pPr algn="ctr">
              <a:lnSpc>
                <a:spcPts val="1800"/>
              </a:lnSpc>
            </a:pPr>
            <a:r>
              <a:rPr lang="en-US" sz="1000" spc="-10">
                <a:solidFill>
                  <a:schemeClr val="bg1"/>
                </a:solidFill>
                <a:latin typeface="Poppins" panose="00000500000000000000" pitchFamily="2" charset="0"/>
                <a:cs typeface="Poppins" panose="00000500000000000000" pitchFamily="2" charset="0"/>
              </a:rPr>
              <a:t>Quality of care</a:t>
            </a:r>
          </a:p>
          <a:p>
            <a:pPr algn="ctr">
              <a:lnSpc>
                <a:spcPts val="1800"/>
              </a:lnSpc>
            </a:pPr>
            <a:r>
              <a:rPr lang="en-US" sz="1000" spc="-10">
                <a:solidFill>
                  <a:schemeClr val="bg1"/>
                </a:solidFill>
                <a:latin typeface="Poppins" panose="00000500000000000000" pitchFamily="2" charset="0"/>
                <a:cs typeface="Poppins" panose="00000500000000000000" pitchFamily="2" charset="0"/>
              </a:rPr>
              <a:t>Facility utilization</a:t>
            </a:r>
          </a:p>
        </p:txBody>
      </p:sp>
      <p:sp>
        <p:nvSpPr>
          <p:cNvPr id="21" name="Freeform: Shape 73">
            <a:extLst>
              <a:ext uri="{FF2B5EF4-FFF2-40B4-BE49-F238E27FC236}">
                <a16:creationId xmlns:a16="http://schemas.microsoft.com/office/drawing/2014/main" id="{04AC99CD-21C4-4544-BEE6-51459E9CC5F9}"/>
              </a:ext>
            </a:extLst>
          </p:cNvPr>
          <p:cNvSpPr/>
          <p:nvPr/>
        </p:nvSpPr>
        <p:spPr>
          <a:xfrm>
            <a:off x="6870006" y="5498823"/>
            <a:ext cx="451758" cy="451758"/>
          </a:xfrm>
          <a:custGeom>
            <a:avLst/>
            <a:gdLst/>
            <a:ahLst/>
            <a:cxnLst>
              <a:cxn ang="3cd4">
                <a:pos x="hc" y="t"/>
              </a:cxn>
              <a:cxn ang="cd2">
                <a:pos x="l" y="vc"/>
              </a:cxn>
              <a:cxn ang="cd4">
                <a:pos x="hc" y="b"/>
              </a:cxn>
              <a:cxn ang="0">
                <a:pos x="r" y="vc"/>
              </a:cxn>
            </a:cxnLst>
            <a:rect l="l" t="t" r="r" b="b"/>
            <a:pathLst>
              <a:path w="726" h="726">
                <a:moveTo>
                  <a:pt x="726" y="362"/>
                </a:moveTo>
                <a:cubicBezTo>
                  <a:pt x="726" y="563"/>
                  <a:pt x="564" y="726"/>
                  <a:pt x="363" y="726"/>
                </a:cubicBezTo>
                <a:cubicBezTo>
                  <a:pt x="163" y="726"/>
                  <a:pt x="0" y="563"/>
                  <a:pt x="0" y="362"/>
                </a:cubicBezTo>
                <a:cubicBezTo>
                  <a:pt x="0" y="162"/>
                  <a:pt x="163" y="0"/>
                  <a:pt x="363" y="0"/>
                </a:cubicBezTo>
                <a:cubicBezTo>
                  <a:pt x="564" y="0"/>
                  <a:pt x="726" y="162"/>
                  <a:pt x="726" y="362"/>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74">
            <a:extLst>
              <a:ext uri="{FF2B5EF4-FFF2-40B4-BE49-F238E27FC236}">
                <a16:creationId xmlns:a16="http://schemas.microsoft.com/office/drawing/2014/main" id="{D333053A-A651-634A-9D66-DD0D3017D61D}"/>
              </a:ext>
            </a:extLst>
          </p:cNvPr>
          <p:cNvSpPr/>
          <p:nvPr/>
        </p:nvSpPr>
        <p:spPr>
          <a:xfrm>
            <a:off x="6952880" y="5581695"/>
            <a:ext cx="286010" cy="286010"/>
          </a:xfrm>
          <a:custGeom>
            <a:avLst/>
            <a:gdLst/>
            <a:ahLst/>
            <a:cxnLst>
              <a:cxn ang="3cd4">
                <a:pos x="hc" y="t"/>
              </a:cxn>
              <a:cxn ang="cd2">
                <a:pos x="l" y="vc"/>
              </a:cxn>
              <a:cxn ang="cd4">
                <a:pos x="hc" y="b"/>
              </a:cxn>
              <a:cxn ang="0">
                <a:pos x="r" y="vc"/>
              </a:cxn>
            </a:cxnLst>
            <a:rect l="l" t="t" r="r" b="b"/>
            <a:pathLst>
              <a:path w="460" h="460">
                <a:moveTo>
                  <a:pt x="460" y="229"/>
                </a:moveTo>
                <a:cubicBezTo>
                  <a:pt x="460" y="357"/>
                  <a:pt x="357" y="460"/>
                  <a:pt x="230" y="460"/>
                </a:cubicBezTo>
                <a:cubicBezTo>
                  <a:pt x="103" y="460"/>
                  <a:pt x="0" y="357"/>
                  <a:pt x="0" y="229"/>
                </a:cubicBezTo>
                <a:cubicBezTo>
                  <a:pt x="0" y="103"/>
                  <a:pt x="103" y="0"/>
                  <a:pt x="230" y="0"/>
                </a:cubicBezTo>
                <a:cubicBezTo>
                  <a:pt x="357" y="0"/>
                  <a:pt x="460" y="103"/>
                  <a:pt x="460" y="229"/>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6" name="Freeform: Shape 88">
            <a:extLst>
              <a:ext uri="{FF2B5EF4-FFF2-40B4-BE49-F238E27FC236}">
                <a16:creationId xmlns:a16="http://schemas.microsoft.com/office/drawing/2014/main" id="{10EDAFFF-9D4C-DF48-835A-0DB8376215BA}"/>
              </a:ext>
            </a:extLst>
          </p:cNvPr>
          <p:cNvSpPr/>
          <p:nvPr/>
        </p:nvSpPr>
        <p:spPr>
          <a:xfrm>
            <a:off x="6243152" y="346996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2" y="290"/>
                  <a:pt x="1908" y="468"/>
                  <a:pt x="1373" y="468"/>
                </a:cubicBezTo>
                <a:cubicBezTo>
                  <a:pt x="838" y="468"/>
                  <a:pt x="353" y="290"/>
                  <a:pt x="0" y="0"/>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1" name="Freeform: Shape 317">
            <a:extLst>
              <a:ext uri="{FF2B5EF4-FFF2-40B4-BE49-F238E27FC236}">
                <a16:creationId xmlns:a16="http://schemas.microsoft.com/office/drawing/2014/main" id="{FD95335B-EC4F-7549-8D43-25D9FCDB0E53}"/>
              </a:ext>
            </a:extLst>
          </p:cNvPr>
          <p:cNvSpPr/>
          <p:nvPr/>
        </p:nvSpPr>
        <p:spPr>
          <a:xfrm>
            <a:off x="6243152" y="2744033"/>
            <a:ext cx="1710450" cy="1017546"/>
          </a:xfrm>
          <a:custGeom>
            <a:avLst/>
            <a:gdLst/>
            <a:ahLst/>
            <a:cxnLst>
              <a:cxn ang="3cd4">
                <a:pos x="hc" y="t"/>
              </a:cxn>
              <a:cxn ang="cd2">
                <a:pos x="l" y="vc"/>
              </a:cxn>
              <a:cxn ang="cd4">
                <a:pos x="hc" y="b"/>
              </a:cxn>
              <a:cxn ang="0">
                <a:pos x="r" y="vc"/>
              </a:cxn>
            </a:cxnLst>
            <a:rect l="l" t="t" r="r" b="b"/>
            <a:pathLst>
              <a:path w="2746" h="1634">
                <a:moveTo>
                  <a:pt x="2379" y="0"/>
                </a:moveTo>
                <a:lnTo>
                  <a:pt x="367" y="0"/>
                </a:lnTo>
                <a:cubicBezTo>
                  <a:pt x="165" y="0"/>
                  <a:pt x="0" y="165"/>
                  <a:pt x="0" y="367"/>
                </a:cubicBezTo>
                <a:lnTo>
                  <a:pt x="0" y="1166"/>
                </a:lnTo>
                <a:cubicBezTo>
                  <a:pt x="353" y="1456"/>
                  <a:pt x="838" y="1634"/>
                  <a:pt x="1373" y="1634"/>
                </a:cubicBezTo>
                <a:cubicBezTo>
                  <a:pt x="1908" y="1634"/>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0" name="TextBox 9">
            <a:extLst>
              <a:ext uri="{FF2B5EF4-FFF2-40B4-BE49-F238E27FC236}">
                <a16:creationId xmlns:a16="http://schemas.microsoft.com/office/drawing/2014/main" id="{279CC07F-A640-9D44-96BF-05D4E3C81B05}"/>
              </a:ext>
            </a:extLst>
          </p:cNvPr>
          <p:cNvSpPr txBox="1"/>
          <p:nvPr/>
        </p:nvSpPr>
        <p:spPr>
          <a:xfrm>
            <a:off x="6345971" y="2981539"/>
            <a:ext cx="1514143" cy="523220"/>
          </a:xfrm>
          <a:prstGeom prst="rect">
            <a:avLst/>
          </a:prstGeom>
          <a:noFill/>
        </p:spPr>
        <p:txBody>
          <a:bodyPr wrap="square" rtlCol="0" anchor="ctr">
            <a:spAutoFit/>
          </a:bodyPr>
          <a:lstStyle/>
          <a:p>
            <a:pPr algn="ctr"/>
            <a:r>
              <a:rPr lang="en-US" sz="1400" b="1" spc="-15">
                <a:solidFill>
                  <a:srgbClr val="0C2340"/>
                </a:solidFill>
                <a:latin typeface="Poppins" panose="00000500000000000000" pitchFamily="2" charset="0"/>
                <a:cs typeface="Poppins" panose="00000500000000000000" pitchFamily="2" charset="0"/>
              </a:rPr>
              <a:t>DEMO-GRAPHICS</a:t>
            </a:r>
          </a:p>
        </p:txBody>
      </p:sp>
      <p:sp>
        <p:nvSpPr>
          <p:cNvPr id="11" name="TextBox 10">
            <a:extLst>
              <a:ext uri="{FF2B5EF4-FFF2-40B4-BE49-F238E27FC236}">
                <a16:creationId xmlns:a16="http://schemas.microsoft.com/office/drawing/2014/main" id="{BA64155E-37FA-C64F-A104-408B364F159B}"/>
              </a:ext>
            </a:extLst>
          </p:cNvPr>
          <p:cNvSpPr txBox="1"/>
          <p:nvPr/>
        </p:nvSpPr>
        <p:spPr>
          <a:xfrm>
            <a:off x="6345971" y="3848557"/>
            <a:ext cx="1514144" cy="1455527"/>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Population age</a:t>
            </a:r>
          </a:p>
          <a:p>
            <a:pPr algn="ctr">
              <a:lnSpc>
                <a:spcPts val="1800"/>
              </a:lnSpc>
            </a:pPr>
            <a:r>
              <a:rPr lang="en-US" sz="1000" spc="-10">
                <a:solidFill>
                  <a:schemeClr val="bg1"/>
                </a:solidFill>
                <a:latin typeface="Poppins" panose="00000500000000000000" pitchFamily="2" charset="0"/>
                <a:cs typeface="Poppins" panose="00000500000000000000" pitchFamily="2" charset="0"/>
              </a:rPr>
              <a:t>Sex &amp; gender</a:t>
            </a:r>
          </a:p>
          <a:p>
            <a:pPr algn="ctr">
              <a:lnSpc>
                <a:spcPts val="1800"/>
              </a:lnSpc>
            </a:pPr>
            <a:r>
              <a:rPr lang="en-US" sz="1000" spc="-10">
                <a:solidFill>
                  <a:schemeClr val="bg1"/>
                </a:solidFill>
                <a:latin typeface="Poppins" panose="00000500000000000000" pitchFamily="2" charset="0"/>
                <a:cs typeface="Poppins" panose="00000500000000000000" pitchFamily="2" charset="0"/>
              </a:rPr>
              <a:t>Race, &amp; ethnicity</a:t>
            </a:r>
          </a:p>
          <a:p>
            <a:pPr algn="ctr">
              <a:lnSpc>
                <a:spcPts val="1800"/>
              </a:lnSpc>
            </a:pPr>
            <a:r>
              <a:rPr lang="en-US" sz="1000" spc="-10">
                <a:solidFill>
                  <a:schemeClr val="bg1"/>
                </a:solidFill>
                <a:latin typeface="Poppins" panose="00000500000000000000" pitchFamily="2" charset="0"/>
                <a:cs typeface="Poppins" panose="00000500000000000000" pitchFamily="2" charset="0"/>
              </a:rPr>
              <a:t>Household  structure</a:t>
            </a:r>
          </a:p>
          <a:p>
            <a:pPr algn="ctr">
              <a:lnSpc>
                <a:spcPts val="1800"/>
              </a:lnSpc>
            </a:pPr>
            <a:r>
              <a:rPr lang="en-US" sz="1000" spc="-10">
                <a:solidFill>
                  <a:schemeClr val="bg1"/>
                </a:solidFill>
                <a:latin typeface="Poppins" panose="00000500000000000000" pitchFamily="2" charset="0"/>
                <a:cs typeface="Poppins" panose="00000500000000000000" pitchFamily="2" charset="0"/>
              </a:rPr>
              <a:t>Language</a:t>
            </a:r>
          </a:p>
          <a:p>
            <a:pPr algn="ctr">
              <a:lnSpc>
                <a:spcPts val="1800"/>
              </a:lnSpc>
            </a:pPr>
            <a:r>
              <a:rPr lang="en-US" sz="1000" spc="-10">
                <a:solidFill>
                  <a:schemeClr val="bg1"/>
                </a:solidFill>
                <a:latin typeface="Poppins" panose="00000500000000000000" pitchFamily="2" charset="0"/>
                <a:cs typeface="Poppins" panose="00000500000000000000" pitchFamily="2" charset="0"/>
              </a:rPr>
              <a:t>Migration status</a:t>
            </a:r>
          </a:p>
        </p:txBody>
      </p:sp>
      <p:sp>
        <p:nvSpPr>
          <p:cNvPr id="23" name="Freeform: Shape 75">
            <a:extLst>
              <a:ext uri="{FF2B5EF4-FFF2-40B4-BE49-F238E27FC236}">
                <a16:creationId xmlns:a16="http://schemas.microsoft.com/office/drawing/2014/main" id="{0DC6E180-C98C-E541-B6EB-D8BB34D172C2}"/>
              </a:ext>
            </a:extLst>
          </p:cNvPr>
          <p:cNvSpPr/>
          <p:nvPr/>
        </p:nvSpPr>
        <p:spPr>
          <a:xfrm>
            <a:off x="8921602" y="5230588"/>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4" y="726"/>
                  <a:pt x="363" y="726"/>
                </a:cubicBezTo>
                <a:cubicBezTo>
                  <a:pt x="163" y="726"/>
                  <a:pt x="0" y="564"/>
                  <a:pt x="0" y="363"/>
                </a:cubicBezTo>
                <a:cubicBezTo>
                  <a:pt x="0" y="163"/>
                  <a:pt x="163" y="0"/>
                  <a:pt x="363" y="0"/>
                </a:cubicBezTo>
                <a:cubicBezTo>
                  <a:pt x="564"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76">
            <a:extLst>
              <a:ext uri="{FF2B5EF4-FFF2-40B4-BE49-F238E27FC236}">
                <a16:creationId xmlns:a16="http://schemas.microsoft.com/office/drawing/2014/main" id="{C49BC2A7-754B-2C4C-B942-7909E439BF69}"/>
              </a:ext>
            </a:extLst>
          </p:cNvPr>
          <p:cNvSpPr/>
          <p:nvPr/>
        </p:nvSpPr>
        <p:spPr>
          <a:xfrm>
            <a:off x="9005099" y="5313462"/>
            <a:ext cx="285387" cy="286010"/>
          </a:xfrm>
          <a:custGeom>
            <a:avLst/>
            <a:gdLst/>
            <a:ahLst/>
            <a:cxnLst>
              <a:cxn ang="3cd4">
                <a:pos x="hc" y="t"/>
              </a:cxn>
              <a:cxn ang="cd2">
                <a:pos x="l" y="vc"/>
              </a:cxn>
              <a:cxn ang="cd4">
                <a:pos x="hc" y="b"/>
              </a:cxn>
              <a:cxn ang="0">
                <a:pos x="r" y="vc"/>
              </a:cxn>
            </a:cxnLst>
            <a:rect l="l" t="t" r="r" b="b"/>
            <a:pathLst>
              <a:path w="459" h="460">
                <a:moveTo>
                  <a:pt x="459" y="230"/>
                </a:moveTo>
                <a:cubicBezTo>
                  <a:pt x="459" y="357"/>
                  <a:pt x="357" y="460"/>
                  <a:pt x="229" y="460"/>
                </a:cubicBezTo>
                <a:cubicBezTo>
                  <a:pt x="102" y="460"/>
                  <a:pt x="0" y="357"/>
                  <a:pt x="0" y="230"/>
                </a:cubicBezTo>
                <a:cubicBezTo>
                  <a:pt x="0" y="103"/>
                  <a:pt x="102" y="0"/>
                  <a:pt x="229" y="0"/>
                </a:cubicBezTo>
                <a:cubicBezTo>
                  <a:pt x="357" y="0"/>
                  <a:pt x="459" y="103"/>
                  <a:pt x="459" y="23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82">
            <a:extLst>
              <a:ext uri="{FF2B5EF4-FFF2-40B4-BE49-F238E27FC236}">
                <a16:creationId xmlns:a16="http://schemas.microsoft.com/office/drawing/2014/main" id="{F77114EF-3C53-2243-8429-4A3949BC74B1}"/>
              </a:ext>
            </a:extLst>
          </p:cNvPr>
          <p:cNvSpPr/>
          <p:nvPr/>
        </p:nvSpPr>
        <p:spPr>
          <a:xfrm>
            <a:off x="9138446" y="4271614"/>
            <a:ext cx="18694" cy="1186411"/>
          </a:xfrm>
          <a:custGeom>
            <a:avLst/>
            <a:gdLst/>
            <a:ahLst/>
            <a:cxnLst>
              <a:cxn ang="3cd4">
                <a:pos x="hc" y="t"/>
              </a:cxn>
              <a:cxn ang="cd2">
                <a:pos x="l" y="vc"/>
              </a:cxn>
              <a:cxn ang="cd4">
                <a:pos x="hc" y="b"/>
              </a:cxn>
              <a:cxn ang="0">
                <a:pos x="r" y="vc"/>
              </a:cxn>
            </a:cxnLst>
            <a:rect l="l" t="t" r="r" b="b"/>
            <a:pathLst>
              <a:path w="31" h="1905">
                <a:moveTo>
                  <a:pt x="31" y="1890"/>
                </a:moveTo>
                <a:lnTo>
                  <a:pt x="31" y="1840"/>
                </a:lnTo>
                <a:lnTo>
                  <a:pt x="31" y="1703"/>
                </a:lnTo>
                <a:lnTo>
                  <a:pt x="31" y="1502"/>
                </a:lnTo>
                <a:lnTo>
                  <a:pt x="31" y="1255"/>
                </a:lnTo>
                <a:lnTo>
                  <a:pt x="31" y="985"/>
                </a:lnTo>
                <a:lnTo>
                  <a:pt x="31" y="714"/>
                </a:lnTo>
                <a:lnTo>
                  <a:pt x="31" y="460"/>
                </a:lnTo>
                <a:lnTo>
                  <a:pt x="31" y="245"/>
                </a:lnTo>
                <a:lnTo>
                  <a:pt x="31" y="90"/>
                </a:lnTo>
                <a:cubicBezTo>
                  <a:pt x="31" y="66"/>
                  <a:pt x="31" y="42"/>
                  <a:pt x="31" y="18"/>
                </a:cubicBezTo>
                <a:cubicBezTo>
                  <a:pt x="31" y="17"/>
                  <a:pt x="31" y="15"/>
                  <a:pt x="31" y="15"/>
                </a:cubicBezTo>
                <a:cubicBezTo>
                  <a:pt x="31"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0" y="1863"/>
                  <a:pt x="0" y="1887"/>
                </a:cubicBezTo>
                <a:cubicBezTo>
                  <a:pt x="0" y="1888"/>
                  <a:pt x="0" y="1889"/>
                  <a:pt x="0" y="1890"/>
                </a:cubicBezTo>
                <a:cubicBezTo>
                  <a:pt x="0" y="1910"/>
                  <a:pt x="31" y="1910"/>
                  <a:pt x="31" y="189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87">
            <a:extLst>
              <a:ext uri="{FF2B5EF4-FFF2-40B4-BE49-F238E27FC236}">
                <a16:creationId xmlns:a16="http://schemas.microsoft.com/office/drawing/2014/main" id="{5EDFA0F5-CB6C-E942-8633-C1FBD0598F47}"/>
              </a:ext>
            </a:extLst>
          </p:cNvPr>
          <p:cNvSpPr/>
          <p:nvPr/>
        </p:nvSpPr>
        <p:spPr>
          <a:xfrm>
            <a:off x="8293502" y="2590720"/>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4" y="469"/>
                </a:cubicBezTo>
                <a:cubicBezTo>
                  <a:pt x="838" y="469"/>
                  <a:pt x="354" y="290"/>
                  <a:pt x="0" y="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316">
            <a:extLst>
              <a:ext uri="{FF2B5EF4-FFF2-40B4-BE49-F238E27FC236}">
                <a16:creationId xmlns:a16="http://schemas.microsoft.com/office/drawing/2014/main" id="{DB34B05C-F5C3-6447-8F1C-52C571A78E6D}"/>
              </a:ext>
            </a:extLst>
          </p:cNvPr>
          <p:cNvSpPr/>
          <p:nvPr/>
        </p:nvSpPr>
        <p:spPr>
          <a:xfrm>
            <a:off x="829350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4"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2" name="TextBox 11">
            <a:extLst>
              <a:ext uri="{FF2B5EF4-FFF2-40B4-BE49-F238E27FC236}">
                <a16:creationId xmlns:a16="http://schemas.microsoft.com/office/drawing/2014/main" id="{9DF647A3-9C89-D945-9EDC-CF174DC595F7}"/>
              </a:ext>
            </a:extLst>
          </p:cNvPr>
          <p:cNvSpPr txBox="1"/>
          <p:nvPr/>
        </p:nvSpPr>
        <p:spPr>
          <a:xfrm>
            <a:off x="8392477" y="2099425"/>
            <a:ext cx="1514143" cy="523220"/>
          </a:xfrm>
          <a:prstGeom prst="rect">
            <a:avLst/>
          </a:prstGeom>
          <a:noFill/>
        </p:spPr>
        <p:txBody>
          <a:bodyPr wrap="square" rtlCol="0" anchor="ctr">
            <a:spAutoFit/>
          </a:bodyPr>
          <a:lstStyle/>
          <a:p>
            <a:pPr algn="ctr"/>
            <a:r>
              <a:rPr lang="en-US" sz="1400" b="1" spc="-15">
                <a:solidFill>
                  <a:schemeClr val="accent4"/>
                </a:solidFill>
                <a:latin typeface="Poppins" panose="00000500000000000000" pitchFamily="2" charset="0"/>
                <a:cs typeface="Poppins" panose="00000500000000000000" pitchFamily="2" charset="0"/>
              </a:rPr>
              <a:t>SOCIO-ECONOMIC</a:t>
            </a:r>
          </a:p>
        </p:txBody>
      </p:sp>
      <p:sp>
        <p:nvSpPr>
          <p:cNvPr id="13" name="TextBox 12">
            <a:extLst>
              <a:ext uri="{FF2B5EF4-FFF2-40B4-BE49-F238E27FC236}">
                <a16:creationId xmlns:a16="http://schemas.microsoft.com/office/drawing/2014/main" id="{318FAA48-1CB2-F74F-8140-271DAA4D2EA7}"/>
              </a:ext>
            </a:extLst>
          </p:cNvPr>
          <p:cNvSpPr txBox="1"/>
          <p:nvPr/>
        </p:nvSpPr>
        <p:spPr>
          <a:xfrm>
            <a:off x="8392477" y="3061711"/>
            <a:ext cx="1514144" cy="1224694"/>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Income</a:t>
            </a:r>
          </a:p>
          <a:p>
            <a:pPr algn="ctr">
              <a:lnSpc>
                <a:spcPts val="1800"/>
              </a:lnSpc>
            </a:pPr>
            <a:r>
              <a:rPr lang="en-US" sz="1000" spc="-10">
                <a:solidFill>
                  <a:schemeClr val="bg1"/>
                </a:solidFill>
                <a:latin typeface="Poppins" panose="00000500000000000000" pitchFamily="2" charset="0"/>
                <a:cs typeface="Poppins" panose="00000500000000000000" pitchFamily="2" charset="0"/>
              </a:rPr>
              <a:t>Education</a:t>
            </a:r>
          </a:p>
          <a:p>
            <a:pPr algn="ctr">
              <a:lnSpc>
                <a:spcPts val="1800"/>
              </a:lnSpc>
            </a:pPr>
            <a:r>
              <a:rPr lang="en-US" sz="1000" spc="-10">
                <a:solidFill>
                  <a:schemeClr val="bg1"/>
                </a:solidFill>
                <a:latin typeface="Poppins" panose="00000500000000000000" pitchFamily="2" charset="0"/>
                <a:cs typeface="Poppins" panose="00000500000000000000" pitchFamily="2" charset="0"/>
              </a:rPr>
              <a:t>Employment &amp; occupation</a:t>
            </a:r>
          </a:p>
          <a:p>
            <a:pPr algn="ctr">
              <a:lnSpc>
                <a:spcPts val="1800"/>
              </a:lnSpc>
            </a:pPr>
            <a:r>
              <a:rPr lang="en-US" sz="1000" spc="-10">
                <a:solidFill>
                  <a:schemeClr val="bg1"/>
                </a:solidFill>
                <a:latin typeface="Poppins" panose="00000500000000000000" pitchFamily="2" charset="0"/>
                <a:cs typeface="Poppins" panose="00000500000000000000" pitchFamily="2" charset="0"/>
              </a:rPr>
              <a:t>Public assistance</a:t>
            </a:r>
          </a:p>
        </p:txBody>
      </p:sp>
      <p:sp>
        <p:nvSpPr>
          <p:cNvPr id="25" name="Freeform: Shape 77">
            <a:extLst>
              <a:ext uri="{FF2B5EF4-FFF2-40B4-BE49-F238E27FC236}">
                <a16:creationId xmlns:a16="http://schemas.microsoft.com/office/drawing/2014/main" id="{6E4988A8-1556-EB4C-BC17-9DC2A791048A}"/>
              </a:ext>
            </a:extLst>
          </p:cNvPr>
          <p:cNvSpPr/>
          <p:nvPr/>
        </p:nvSpPr>
        <p:spPr>
          <a:xfrm>
            <a:off x="10976315"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78">
            <a:extLst>
              <a:ext uri="{FF2B5EF4-FFF2-40B4-BE49-F238E27FC236}">
                <a16:creationId xmlns:a16="http://schemas.microsoft.com/office/drawing/2014/main" id="{CA2167FB-096A-8D41-A649-AC1D831A6C86}"/>
              </a:ext>
            </a:extLst>
          </p:cNvPr>
          <p:cNvSpPr/>
          <p:nvPr/>
        </p:nvSpPr>
        <p:spPr>
          <a:xfrm>
            <a:off x="11059189"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86">
            <a:extLst>
              <a:ext uri="{FF2B5EF4-FFF2-40B4-BE49-F238E27FC236}">
                <a16:creationId xmlns:a16="http://schemas.microsoft.com/office/drawing/2014/main" id="{8A4A5A1F-1E1E-0246-9F04-0C246694F311}"/>
              </a:ext>
            </a:extLst>
          </p:cNvPr>
          <p:cNvSpPr/>
          <p:nvPr/>
        </p:nvSpPr>
        <p:spPr>
          <a:xfrm>
            <a:off x="10343853"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315">
            <a:extLst>
              <a:ext uri="{FF2B5EF4-FFF2-40B4-BE49-F238E27FC236}">
                <a16:creationId xmlns:a16="http://schemas.microsoft.com/office/drawing/2014/main" id="{66D90682-62F6-5640-85E6-F31C32B3FDE7}"/>
              </a:ext>
            </a:extLst>
          </p:cNvPr>
          <p:cNvSpPr/>
          <p:nvPr/>
        </p:nvSpPr>
        <p:spPr>
          <a:xfrm>
            <a:off x="10343853"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4" name="TextBox 13">
            <a:extLst>
              <a:ext uri="{FF2B5EF4-FFF2-40B4-BE49-F238E27FC236}">
                <a16:creationId xmlns:a16="http://schemas.microsoft.com/office/drawing/2014/main" id="{EC98AB1C-2913-A04F-8DE1-06617F466E7D}"/>
              </a:ext>
            </a:extLst>
          </p:cNvPr>
          <p:cNvSpPr txBox="1"/>
          <p:nvPr/>
        </p:nvSpPr>
        <p:spPr>
          <a:xfrm>
            <a:off x="10442721" y="1498929"/>
            <a:ext cx="1514143" cy="523220"/>
          </a:xfrm>
          <a:prstGeom prst="rect">
            <a:avLst/>
          </a:prstGeom>
          <a:noFill/>
        </p:spPr>
        <p:txBody>
          <a:bodyPr wrap="square" rtlCol="0" anchor="ctr">
            <a:spAutoFit/>
          </a:bodyPr>
          <a:lstStyle/>
          <a:p>
            <a:pPr algn="ctr"/>
            <a:r>
              <a:rPr lang="en-US" sz="1400" b="1" spc="-15">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5" name="TextBox 14">
            <a:extLst>
              <a:ext uri="{FF2B5EF4-FFF2-40B4-BE49-F238E27FC236}">
                <a16:creationId xmlns:a16="http://schemas.microsoft.com/office/drawing/2014/main" id="{50AB85B2-C150-6A48-8193-247A3E66B7E5}"/>
              </a:ext>
            </a:extLst>
          </p:cNvPr>
          <p:cNvSpPr txBox="1"/>
          <p:nvPr/>
        </p:nvSpPr>
        <p:spPr>
          <a:xfrm>
            <a:off x="10442721" y="2428221"/>
            <a:ext cx="1514144" cy="1224694"/>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Community safety</a:t>
            </a:r>
          </a:p>
          <a:p>
            <a:pPr algn="ctr">
              <a:lnSpc>
                <a:spcPts val="1800"/>
              </a:lnSpc>
            </a:pPr>
            <a:r>
              <a:rPr lang="en-US" sz="1000" spc="-10">
                <a:solidFill>
                  <a:schemeClr val="bg1"/>
                </a:solidFill>
                <a:latin typeface="Poppins" panose="00000500000000000000" pitchFamily="2" charset="0"/>
                <a:cs typeface="Poppins" panose="00000500000000000000" pitchFamily="2" charset="0"/>
              </a:rPr>
              <a:t>Housing</a:t>
            </a:r>
          </a:p>
          <a:p>
            <a:pPr algn="ctr">
              <a:lnSpc>
                <a:spcPts val="1800"/>
              </a:lnSpc>
            </a:pPr>
            <a:r>
              <a:rPr lang="en-US" sz="1000" spc="-10">
                <a:solidFill>
                  <a:schemeClr val="bg1"/>
                </a:solidFill>
                <a:latin typeface="Poppins" panose="00000500000000000000" pitchFamily="2" charset="0"/>
                <a:cs typeface="Poppins" panose="00000500000000000000" pitchFamily="2" charset="0"/>
              </a:rPr>
              <a:t>Transportation</a:t>
            </a:r>
          </a:p>
          <a:p>
            <a:pPr algn="ctr">
              <a:lnSpc>
                <a:spcPts val="1800"/>
              </a:lnSpc>
            </a:pPr>
            <a:r>
              <a:rPr lang="en-US" sz="1000" spc="-10">
                <a:solidFill>
                  <a:schemeClr val="bg1"/>
                </a:solidFill>
                <a:latin typeface="Poppins" panose="00000500000000000000" pitchFamily="2" charset="0"/>
                <a:cs typeface="Poppins" panose="00000500000000000000" pitchFamily="2" charset="0"/>
              </a:rPr>
              <a:t>Pollution exposure</a:t>
            </a:r>
          </a:p>
          <a:p>
            <a:pPr algn="ctr">
              <a:lnSpc>
                <a:spcPts val="1800"/>
              </a:lnSpc>
            </a:pPr>
            <a:r>
              <a:rPr lang="en-US" sz="1000" spc="-10">
                <a:solidFill>
                  <a:schemeClr val="bg1"/>
                </a:solidFill>
                <a:latin typeface="Poppins" panose="00000500000000000000" pitchFamily="2" charset="0"/>
                <a:cs typeface="Poppins" panose="00000500000000000000" pitchFamily="2" charset="0"/>
              </a:rPr>
              <a:t>Environmental risk</a:t>
            </a:r>
          </a:p>
        </p:txBody>
      </p:sp>
      <p:sp>
        <p:nvSpPr>
          <p:cNvPr id="43" name="Freeform: Shape 77">
            <a:extLst>
              <a:ext uri="{FF2B5EF4-FFF2-40B4-BE49-F238E27FC236}">
                <a16:creationId xmlns:a16="http://schemas.microsoft.com/office/drawing/2014/main" id="{A2F1C72A-2940-C279-05F5-A012556C13DE}"/>
              </a:ext>
            </a:extLst>
          </p:cNvPr>
          <p:cNvSpPr/>
          <p:nvPr/>
        </p:nvSpPr>
        <p:spPr>
          <a:xfrm>
            <a:off x="724564"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78">
            <a:extLst>
              <a:ext uri="{FF2B5EF4-FFF2-40B4-BE49-F238E27FC236}">
                <a16:creationId xmlns:a16="http://schemas.microsoft.com/office/drawing/2014/main" id="{63786E78-4CAC-D727-7791-A1D34AA0882A}"/>
              </a:ext>
            </a:extLst>
          </p:cNvPr>
          <p:cNvSpPr/>
          <p:nvPr/>
        </p:nvSpPr>
        <p:spPr>
          <a:xfrm>
            <a:off x="807438"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rgbClr val="009BA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6" name="Freeform: Shape 86">
            <a:extLst>
              <a:ext uri="{FF2B5EF4-FFF2-40B4-BE49-F238E27FC236}">
                <a16:creationId xmlns:a16="http://schemas.microsoft.com/office/drawing/2014/main" id="{3FBEAD7E-BA62-C862-FFA3-5BFBC3EB2EB4}"/>
              </a:ext>
            </a:extLst>
          </p:cNvPr>
          <p:cNvSpPr/>
          <p:nvPr/>
        </p:nvSpPr>
        <p:spPr>
          <a:xfrm>
            <a:off x="92102"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47" name="Freeform: Shape 315">
            <a:extLst>
              <a:ext uri="{FF2B5EF4-FFF2-40B4-BE49-F238E27FC236}">
                <a16:creationId xmlns:a16="http://schemas.microsoft.com/office/drawing/2014/main" id="{EA6FF10F-EB43-93A2-15ED-0ADEA0F3CE8C}"/>
              </a:ext>
            </a:extLst>
          </p:cNvPr>
          <p:cNvSpPr/>
          <p:nvPr/>
        </p:nvSpPr>
        <p:spPr>
          <a:xfrm>
            <a:off x="92102"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8" name="TextBox 47">
            <a:extLst>
              <a:ext uri="{FF2B5EF4-FFF2-40B4-BE49-F238E27FC236}">
                <a16:creationId xmlns:a16="http://schemas.microsoft.com/office/drawing/2014/main" id="{E711BE61-F839-A9C6-20F2-AD1580E77C9F}"/>
              </a:ext>
            </a:extLst>
          </p:cNvPr>
          <p:cNvSpPr txBox="1"/>
          <p:nvPr/>
        </p:nvSpPr>
        <p:spPr>
          <a:xfrm>
            <a:off x="190970" y="1498929"/>
            <a:ext cx="1514143" cy="523220"/>
          </a:xfrm>
          <a:prstGeom prst="rect">
            <a:avLst/>
          </a:prstGeom>
          <a:noFill/>
        </p:spPr>
        <p:txBody>
          <a:bodyPr wrap="square" rtlCol="0" anchor="ctr">
            <a:spAutoFit/>
          </a:bodyPr>
          <a:lstStyle/>
          <a:p>
            <a:pPr algn="ctr"/>
            <a:r>
              <a:rPr lang="en-US" sz="1400" b="1" spc="-15">
                <a:solidFill>
                  <a:srgbClr val="009BA6"/>
                </a:solidFill>
                <a:latin typeface="Poppins" panose="00000500000000000000" pitchFamily="2" charset="0"/>
                <a:cs typeface="Poppins" panose="00000500000000000000" pitchFamily="2" charset="0"/>
              </a:rPr>
              <a:t>HEALTH OUTCOMES</a:t>
            </a:r>
          </a:p>
        </p:txBody>
      </p:sp>
      <p:sp>
        <p:nvSpPr>
          <p:cNvPr id="49" name="TextBox 48">
            <a:extLst>
              <a:ext uri="{FF2B5EF4-FFF2-40B4-BE49-F238E27FC236}">
                <a16:creationId xmlns:a16="http://schemas.microsoft.com/office/drawing/2014/main" id="{16D07365-8156-558B-3F32-3E3D1EC70003}"/>
              </a:ext>
            </a:extLst>
          </p:cNvPr>
          <p:cNvSpPr txBox="1"/>
          <p:nvPr/>
        </p:nvSpPr>
        <p:spPr>
          <a:xfrm>
            <a:off x="190970" y="2552917"/>
            <a:ext cx="1514144" cy="993862"/>
          </a:xfrm>
          <a:prstGeom prst="rect">
            <a:avLst/>
          </a:prstGeom>
          <a:noFill/>
        </p:spPr>
        <p:txBody>
          <a:bodyPr wrap="square" rtlCol="0" anchor="ctr">
            <a:spAutoFit/>
          </a:bodyPr>
          <a:lstStyle/>
          <a:p>
            <a:pPr algn="ctr">
              <a:lnSpc>
                <a:spcPts val="1800"/>
              </a:lnSpc>
            </a:pPr>
            <a:r>
              <a:rPr lang="en-US" sz="1000" spc="-10">
                <a:solidFill>
                  <a:schemeClr val="bg1"/>
                </a:solidFill>
                <a:latin typeface="Poppins" panose="00000500000000000000" pitchFamily="2" charset="0"/>
                <a:cs typeface="Poppins" panose="00000500000000000000" pitchFamily="2" charset="0"/>
              </a:rPr>
              <a:t>Chronic disease</a:t>
            </a:r>
          </a:p>
          <a:p>
            <a:pPr algn="ctr">
              <a:lnSpc>
                <a:spcPts val="1800"/>
              </a:lnSpc>
            </a:pPr>
            <a:r>
              <a:rPr lang="en-US" sz="1000" spc="-10">
                <a:solidFill>
                  <a:schemeClr val="bg1"/>
                </a:solidFill>
                <a:latin typeface="Poppins" panose="00000500000000000000" pitchFamily="2" charset="0"/>
                <a:cs typeface="Poppins" panose="00000500000000000000" pitchFamily="2" charset="0"/>
              </a:rPr>
              <a:t>Infectious disease</a:t>
            </a:r>
          </a:p>
          <a:p>
            <a:pPr algn="ctr">
              <a:lnSpc>
                <a:spcPts val="1800"/>
              </a:lnSpc>
            </a:pPr>
            <a:r>
              <a:rPr lang="en-US" sz="1000" spc="-10">
                <a:solidFill>
                  <a:schemeClr val="bg1"/>
                </a:solidFill>
                <a:latin typeface="Poppins" panose="00000500000000000000" pitchFamily="2" charset="0"/>
                <a:cs typeface="Poppins" panose="00000500000000000000" pitchFamily="2" charset="0"/>
              </a:rPr>
              <a:t>Injury and violence</a:t>
            </a:r>
          </a:p>
          <a:p>
            <a:pPr algn="ctr">
              <a:lnSpc>
                <a:spcPts val="1800"/>
              </a:lnSpc>
            </a:pPr>
            <a:r>
              <a:rPr lang="en-US" sz="1000" spc="-10">
                <a:solidFill>
                  <a:schemeClr val="bg1"/>
                </a:solidFill>
                <a:latin typeface="Poppins" panose="00000500000000000000" pitchFamily="2" charset="0"/>
                <a:cs typeface="Poppins" panose="00000500000000000000" pitchFamily="2" charset="0"/>
              </a:rPr>
              <a:t>Maternal  &amp; child</a:t>
            </a:r>
          </a:p>
        </p:txBody>
      </p:sp>
      <p:sp>
        <p:nvSpPr>
          <p:cNvPr id="57" name="TextBox 56">
            <a:extLst>
              <a:ext uri="{FF2B5EF4-FFF2-40B4-BE49-F238E27FC236}">
                <a16:creationId xmlns:a16="http://schemas.microsoft.com/office/drawing/2014/main" id="{4B69619B-A679-B99C-5255-C07F5D99A829}"/>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a:solidFill>
                  <a:schemeClr val="tx2"/>
                </a:solidFill>
                <a:latin typeface="Bebas Neue" pitchFamily="2" charset="0"/>
              </a:rPr>
              <a:t>HEALTH INDICATOR SUB-CATEGORIES</a:t>
            </a:r>
          </a:p>
        </p:txBody>
      </p:sp>
      <p:sp>
        <p:nvSpPr>
          <p:cNvPr id="58" name="TextBox 57">
            <a:extLst>
              <a:ext uri="{FF2B5EF4-FFF2-40B4-BE49-F238E27FC236}">
                <a16:creationId xmlns:a16="http://schemas.microsoft.com/office/drawing/2014/main" id="{4AF9AC09-8877-16E8-25A2-F3E067DC69EE}"/>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latin typeface="Poppins" panose="00000500000000000000" pitchFamily="2" charset="0"/>
                <a:cs typeface="Poppins" panose="00000500000000000000" pitchFamily="2" charset="0"/>
              </a:rPr>
              <a:t>The six primary indicator categories are further broken down into several subcategories.</a:t>
            </a:r>
          </a:p>
        </p:txBody>
      </p:sp>
    </p:spTree>
    <p:extLst>
      <p:ext uri="{BB962C8B-B14F-4D97-AF65-F5344CB8AC3E}">
        <p14:creationId xmlns:p14="http://schemas.microsoft.com/office/powerpoint/2010/main" val="1696507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1">
            <a:extLst>
              <a:ext uri="{FF2B5EF4-FFF2-40B4-BE49-F238E27FC236}">
                <a16:creationId xmlns:a16="http://schemas.microsoft.com/office/drawing/2014/main" id="{E9C48C5F-A1D3-AF4D-9C98-556523F6FEF2}"/>
              </a:ext>
            </a:extLst>
          </p:cNvPr>
          <p:cNvSpPr>
            <a:spLocks noChangeArrowheads="1"/>
          </p:cNvSpPr>
          <p:nvPr/>
        </p:nvSpPr>
        <p:spPr bwMode="auto">
          <a:xfrm>
            <a:off x="1201879"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5"/>
          </a:p>
        </p:txBody>
      </p:sp>
      <p:sp>
        <p:nvSpPr>
          <p:cNvPr id="32" name="Subtitle 2">
            <a:extLst>
              <a:ext uri="{FF2B5EF4-FFF2-40B4-BE49-F238E27FC236}">
                <a16:creationId xmlns:a16="http://schemas.microsoft.com/office/drawing/2014/main" id="{E2F8D954-7C0A-5247-90EB-FA6B0B7AED52}"/>
              </a:ext>
            </a:extLst>
          </p:cNvPr>
          <p:cNvSpPr txBox="1">
            <a:spLocks/>
          </p:cNvSpPr>
          <p:nvPr/>
        </p:nvSpPr>
        <p:spPr>
          <a:xfrm>
            <a:off x="743393"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Select indicators from CCDPH’s latest Community Health Status Assessment; multiple community indices; </a:t>
            </a:r>
            <a:b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b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communicable disease prevalence; opioid deaths</a:t>
            </a:r>
          </a:p>
        </p:txBody>
      </p:sp>
      <p:sp>
        <p:nvSpPr>
          <p:cNvPr id="33" name="TextBox 32">
            <a:extLst>
              <a:ext uri="{FF2B5EF4-FFF2-40B4-BE49-F238E27FC236}">
                <a16:creationId xmlns:a16="http://schemas.microsoft.com/office/drawing/2014/main" id="{302A63B9-AEDD-A449-8D5A-09941B96C442}"/>
              </a:ext>
            </a:extLst>
          </p:cNvPr>
          <p:cNvSpPr txBox="1"/>
          <p:nvPr/>
        </p:nvSpPr>
        <p:spPr>
          <a:xfrm>
            <a:off x="906055" y="3284229"/>
            <a:ext cx="1670650" cy="584775"/>
          </a:xfrm>
          <a:prstGeom prst="rect">
            <a:avLst/>
          </a:prstGeom>
          <a:noFill/>
        </p:spPr>
        <p:txBody>
          <a:bodyPr wrap="none" lIns="91440" tIns="45720" rIns="91440" bIns="45720" rtlCol="0" anchor="b" anchorCtr="0">
            <a:spAutoFit/>
          </a:bodyPr>
          <a:lstStyle/>
          <a:p>
            <a:pPr algn="ctr"/>
            <a:r>
              <a:rPr lang="en-US" sz="1600" b="1">
                <a:solidFill>
                  <a:schemeClr val="tx2"/>
                </a:solidFill>
                <a:latin typeface="Poppins"/>
                <a:ea typeface="League Spartan" charset="0"/>
                <a:cs typeface="Poppins"/>
              </a:rPr>
              <a:t>PHASE ONE</a:t>
            </a:r>
            <a:br>
              <a:rPr lang="en-US" sz="1600" b="1">
                <a:latin typeface="Poppins" pitchFamily="2" charset="77"/>
                <a:ea typeface="League Spartan" charset="0"/>
                <a:cs typeface="Poppins" pitchFamily="2" charset="77"/>
              </a:rPr>
            </a:br>
            <a:r>
              <a:rPr lang="en-US" sz="1600" b="1">
                <a:solidFill>
                  <a:schemeClr val="tx2"/>
                </a:solidFill>
                <a:latin typeface="Poppins"/>
                <a:ea typeface="League Spartan" charset="0"/>
                <a:cs typeface="Poppins"/>
              </a:rPr>
              <a:t>(August 2022)</a:t>
            </a:r>
          </a:p>
        </p:txBody>
      </p:sp>
      <p:sp>
        <p:nvSpPr>
          <p:cNvPr id="44" name="TextBox 43">
            <a:extLst>
              <a:ext uri="{FF2B5EF4-FFF2-40B4-BE49-F238E27FC236}">
                <a16:creationId xmlns:a16="http://schemas.microsoft.com/office/drawing/2014/main" id="{756301EF-8DC9-5741-A083-2956C84511C9}"/>
              </a:ext>
            </a:extLst>
          </p:cNvPr>
          <p:cNvSpPr txBox="1"/>
          <p:nvPr/>
        </p:nvSpPr>
        <p:spPr>
          <a:xfrm>
            <a:off x="1451872" y="2232484"/>
            <a:ext cx="579006" cy="553998"/>
          </a:xfrm>
          <a:prstGeom prst="rect">
            <a:avLst/>
          </a:prstGeom>
          <a:noFill/>
        </p:spPr>
        <p:txBody>
          <a:bodyPr wrap="none" rtlCol="0" anchor="ctr">
            <a:spAutoFit/>
          </a:bodyPr>
          <a:lstStyle/>
          <a:p>
            <a:pPr algn="ctr"/>
            <a:r>
              <a:rPr lang="en-US" sz="3000" b="1">
                <a:solidFill>
                  <a:schemeClr val="accent1"/>
                </a:solidFill>
                <a:latin typeface="Poppins" pitchFamily="2" charset="77"/>
                <a:cs typeface="Poppins" pitchFamily="2" charset="77"/>
              </a:rPr>
              <a:t>01</a:t>
            </a:r>
          </a:p>
        </p:txBody>
      </p:sp>
      <p:grpSp>
        <p:nvGrpSpPr>
          <p:cNvPr id="2" name="Group 1">
            <a:extLst>
              <a:ext uri="{FF2B5EF4-FFF2-40B4-BE49-F238E27FC236}">
                <a16:creationId xmlns:a16="http://schemas.microsoft.com/office/drawing/2014/main" id="{233F0338-1D9B-A9C3-9E78-E4679505E050}"/>
              </a:ext>
            </a:extLst>
          </p:cNvPr>
          <p:cNvGrpSpPr/>
          <p:nvPr/>
        </p:nvGrpSpPr>
        <p:grpSpPr>
          <a:xfrm>
            <a:off x="2275427" y="1969736"/>
            <a:ext cx="3410588" cy="2842400"/>
            <a:chOff x="2275427" y="1969736"/>
            <a:chExt cx="3410588" cy="2842400"/>
          </a:xfrm>
        </p:grpSpPr>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2925218"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241">
              <a:extLst>
                <a:ext uri="{FF2B5EF4-FFF2-40B4-BE49-F238E27FC236}">
                  <a16:creationId xmlns:a16="http://schemas.microsoft.com/office/drawing/2014/main" id="{76F76FE7-4629-D746-BE73-24DA0D86150D}"/>
                </a:ext>
              </a:extLst>
            </p:cNvPr>
            <p:cNvSpPr>
              <a:spLocks noChangeArrowheads="1"/>
            </p:cNvSpPr>
            <p:nvPr/>
          </p:nvSpPr>
          <p:spPr bwMode="auto">
            <a:xfrm>
              <a:off x="2275427" y="2497121"/>
              <a:ext cx="1828800" cy="32962"/>
            </a:xfrm>
            <a:custGeom>
              <a:avLst/>
              <a:gdLst>
                <a:gd name="T0" fmla="*/ 0 w 4384"/>
                <a:gd name="T1" fmla="*/ 50 h 51"/>
                <a:gd name="T2" fmla="*/ 4383 w 4384"/>
                <a:gd name="T3" fmla="*/ 50 h 51"/>
                <a:gd name="T4" fmla="*/ 4383 w 4384"/>
                <a:gd name="T5" fmla="*/ 0 h 51"/>
                <a:gd name="T6" fmla="*/ 0 w 4384"/>
                <a:gd name="T7" fmla="*/ 0 h 51"/>
                <a:gd name="T8" fmla="*/ 0 w 4384"/>
                <a:gd name="T9" fmla="*/ 50 h 51"/>
              </a:gdLst>
              <a:ahLst/>
              <a:cxnLst>
                <a:cxn ang="0">
                  <a:pos x="T0" y="T1"/>
                </a:cxn>
                <a:cxn ang="0">
                  <a:pos x="T2" y="T3"/>
                </a:cxn>
                <a:cxn ang="0">
                  <a:pos x="T4" y="T5"/>
                </a:cxn>
                <a:cxn ang="0">
                  <a:pos x="T6" y="T7"/>
                </a:cxn>
                <a:cxn ang="0">
                  <a:pos x="T8" y="T9"/>
                </a:cxn>
              </a:cxnLst>
              <a:rect l="0" t="0" r="r" b="b"/>
              <a:pathLst>
                <a:path w="4384" h="51">
                  <a:moveTo>
                    <a:pt x="0" y="50"/>
                  </a:moveTo>
                  <a:lnTo>
                    <a:pt x="4383" y="50"/>
                  </a:lnTo>
                  <a:lnTo>
                    <a:pt x="4383" y="0"/>
                  </a:lnTo>
                  <a:lnTo>
                    <a:pt x="0" y="0"/>
                  </a:lnTo>
                  <a:lnTo>
                    <a:pt x="0" y="50"/>
                  </a:lnTo>
                </a:path>
              </a:pathLst>
            </a:custGeom>
            <a:gradFill>
              <a:gsLst>
                <a:gs pos="0">
                  <a:schemeClr val="accent1"/>
                </a:gs>
                <a:gs pos="100000">
                  <a:srgbClr val="F58573"/>
                </a:gs>
              </a:gsLst>
              <a:lin ang="0" scaled="0"/>
            </a:gradFill>
            <a:ln>
              <a:noFill/>
            </a:ln>
            <a:effectLst/>
          </p:spPr>
          <p:txBody>
            <a:bodyPr wrap="none" anchor="ctr"/>
            <a:lstStyle/>
            <a:p>
              <a:endParaRPr lang="en-US" sz="3265"/>
            </a:p>
          </p:txBody>
        </p:sp>
        <p:sp>
          <p:nvSpPr>
            <p:cNvPr id="23" name="Freeform 228">
              <a:extLst>
                <a:ext uri="{FF2B5EF4-FFF2-40B4-BE49-F238E27FC236}">
                  <a16:creationId xmlns:a16="http://schemas.microsoft.com/office/drawing/2014/main" id="{3C9F0BE0-7B22-1847-9CD0-A55B047827F8}"/>
                </a:ext>
              </a:extLst>
            </p:cNvPr>
            <p:cNvSpPr>
              <a:spLocks noChangeArrowheads="1"/>
            </p:cNvSpPr>
            <p:nvPr/>
          </p:nvSpPr>
          <p:spPr bwMode="auto">
            <a:xfrm>
              <a:off x="4105207" y="1969736"/>
              <a:ext cx="1078992" cy="1079495"/>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chemeClr val="accent4"/>
            </a:solidFill>
            <a:ln>
              <a:noFill/>
            </a:ln>
            <a:effectLst/>
          </p:spPr>
          <p:txBody>
            <a:bodyPr wrap="none" anchor="ctr"/>
            <a:lstStyle/>
            <a:p>
              <a:endParaRPr lang="en-US" sz="3265"/>
            </a:p>
          </p:txBody>
        </p:sp>
        <p:sp>
          <p:nvSpPr>
            <p:cNvPr id="36" name="Subtitle 2">
              <a:extLst>
                <a:ext uri="{FF2B5EF4-FFF2-40B4-BE49-F238E27FC236}">
                  <a16:creationId xmlns:a16="http://schemas.microsoft.com/office/drawing/2014/main" id="{4E29795B-01E2-774D-9250-0153A50B6BA3}"/>
                </a:ext>
              </a:extLst>
            </p:cNvPr>
            <p:cNvSpPr txBox="1">
              <a:spLocks/>
            </p:cNvSpPr>
            <p:nvPr/>
          </p:nvSpPr>
          <p:spPr>
            <a:xfrm>
              <a:off x="3646722" y="3867582"/>
              <a:ext cx="1995962"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2013 to 2020 birth and death rates by municipality; environmental justice screening data</a:t>
              </a:r>
            </a:p>
          </p:txBody>
        </p:sp>
        <p:sp>
          <p:nvSpPr>
            <p:cNvPr id="37" name="TextBox 36">
              <a:extLst>
                <a:ext uri="{FF2B5EF4-FFF2-40B4-BE49-F238E27FC236}">
                  <a16:creationId xmlns:a16="http://schemas.microsoft.com/office/drawing/2014/main" id="{DAB00BC1-EDB8-F340-9936-ECAC5645B99B}"/>
                </a:ext>
              </a:extLst>
            </p:cNvPr>
            <p:cNvSpPr txBox="1"/>
            <p:nvPr/>
          </p:nvSpPr>
          <p:spPr>
            <a:xfrm>
              <a:off x="3603393" y="3284229"/>
              <a:ext cx="2082622" cy="584775"/>
            </a:xfrm>
            <a:prstGeom prst="rect">
              <a:avLst/>
            </a:prstGeom>
            <a:noFill/>
          </p:spPr>
          <p:txBody>
            <a:bodyPr wrap="none" lIns="91440" tIns="45720" rIns="91440" bIns="45720" rtlCol="0" anchor="b" anchorCtr="0">
              <a:spAutoFit/>
            </a:bodyPr>
            <a:lstStyle/>
            <a:p>
              <a:pPr algn="ctr"/>
              <a:r>
                <a:rPr lang="en-US" sz="1600" b="1">
                  <a:solidFill>
                    <a:schemeClr val="tx2"/>
                  </a:solidFill>
                  <a:latin typeface="Poppins"/>
                  <a:ea typeface="League Spartan" charset="0"/>
                  <a:cs typeface="Poppins"/>
                </a:rPr>
                <a:t>PHASE TWO</a:t>
              </a:r>
            </a:p>
            <a:p>
              <a:pPr algn="ctr"/>
              <a:r>
                <a:rPr lang="en-US" sz="1600" b="1">
                  <a:solidFill>
                    <a:schemeClr val="tx2"/>
                  </a:solidFill>
                  <a:latin typeface="Poppins"/>
                  <a:ea typeface="League Spartan" charset="0"/>
                  <a:cs typeface="Poppins"/>
                </a:rPr>
                <a:t>(September 2022)</a:t>
              </a:r>
            </a:p>
          </p:txBody>
        </p:sp>
        <p:sp>
          <p:nvSpPr>
            <p:cNvPr id="45" name="TextBox 44">
              <a:extLst>
                <a:ext uri="{FF2B5EF4-FFF2-40B4-BE49-F238E27FC236}">
                  <a16:creationId xmlns:a16="http://schemas.microsoft.com/office/drawing/2014/main" id="{DDE5608F-7860-2C41-A1A2-589BB4141C1C}"/>
                </a:ext>
              </a:extLst>
            </p:cNvPr>
            <p:cNvSpPr txBox="1"/>
            <p:nvPr/>
          </p:nvSpPr>
          <p:spPr>
            <a:xfrm>
              <a:off x="4317531" y="2232484"/>
              <a:ext cx="654346" cy="553998"/>
            </a:xfrm>
            <a:prstGeom prst="rect">
              <a:avLst/>
            </a:prstGeom>
            <a:noFill/>
          </p:spPr>
          <p:txBody>
            <a:bodyPr wrap="none" rtlCol="0" anchor="ctr">
              <a:spAutoFit/>
            </a:bodyPr>
            <a:lstStyle>
              <a:defPPr>
                <a:defRPr lang="en-US"/>
              </a:defPPr>
              <a:lvl1pPr algn="ctr">
                <a:defRPr sz="3000" b="1">
                  <a:solidFill>
                    <a:schemeClr val="accent4"/>
                  </a:solidFill>
                  <a:latin typeface="Poppins" pitchFamily="2" charset="77"/>
                  <a:cs typeface="Poppins" pitchFamily="2" charset="77"/>
                </a:defRPr>
              </a:lvl1pPr>
            </a:lstStyle>
            <a:p>
              <a:r>
                <a:rPr lang="en-US"/>
                <a:t>02</a:t>
              </a:r>
            </a:p>
          </p:txBody>
        </p:sp>
      </p:grpSp>
      <p:grpSp>
        <p:nvGrpSpPr>
          <p:cNvPr id="4" name="Group 3">
            <a:extLst>
              <a:ext uri="{FF2B5EF4-FFF2-40B4-BE49-F238E27FC236}">
                <a16:creationId xmlns:a16="http://schemas.microsoft.com/office/drawing/2014/main" id="{6ACC7483-67C6-330D-220B-5BDB5B958CEC}"/>
              </a:ext>
            </a:extLst>
          </p:cNvPr>
          <p:cNvGrpSpPr/>
          <p:nvPr/>
        </p:nvGrpSpPr>
        <p:grpSpPr>
          <a:xfrm>
            <a:off x="5183231" y="1969736"/>
            <a:ext cx="3362782" cy="3304065"/>
            <a:chOff x="5183231" y="1969736"/>
            <a:chExt cx="3362782" cy="3304065"/>
          </a:xfrm>
        </p:grpSpPr>
        <p:sp>
          <p:nvSpPr>
            <p:cNvPr id="24" name="Freeform 235">
              <a:extLst>
                <a:ext uri="{FF2B5EF4-FFF2-40B4-BE49-F238E27FC236}">
                  <a16:creationId xmlns:a16="http://schemas.microsoft.com/office/drawing/2014/main" id="{27DDC8FE-2786-E94B-B072-98E92449A12A}"/>
                </a:ext>
              </a:extLst>
            </p:cNvPr>
            <p:cNvSpPr>
              <a:spLocks noChangeArrowheads="1"/>
            </p:cNvSpPr>
            <p:nvPr/>
          </p:nvSpPr>
          <p:spPr bwMode="auto">
            <a:xfrm>
              <a:off x="7008536"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3"/>
            </a:solidFill>
            <a:ln>
              <a:noFill/>
            </a:ln>
            <a:effectLst/>
          </p:spPr>
          <p:txBody>
            <a:bodyPr wrap="none" anchor="ctr"/>
            <a:lstStyle/>
            <a:p>
              <a:endParaRPr lang="en-US" sz="3265"/>
            </a:p>
          </p:txBody>
        </p:sp>
        <p:grpSp>
          <p:nvGrpSpPr>
            <p:cNvPr id="3" name="Group 2">
              <a:extLst>
                <a:ext uri="{FF2B5EF4-FFF2-40B4-BE49-F238E27FC236}">
                  <a16:creationId xmlns:a16="http://schemas.microsoft.com/office/drawing/2014/main" id="{39FBF3F9-16ED-EFC3-B7A4-683B1C88BD9B}"/>
                </a:ext>
              </a:extLst>
            </p:cNvPr>
            <p:cNvGrpSpPr/>
            <p:nvPr/>
          </p:nvGrpSpPr>
          <p:grpSpPr>
            <a:xfrm>
              <a:off x="5183231" y="2232484"/>
              <a:ext cx="3362782" cy="3041317"/>
              <a:chOff x="5183231" y="2232484"/>
              <a:chExt cx="3362782" cy="3041317"/>
            </a:xfrm>
          </p:grpSpPr>
          <p:sp>
            <p:nvSpPr>
              <p:cNvPr id="8" name="Freeform 242">
                <a:extLst>
                  <a:ext uri="{FF2B5EF4-FFF2-40B4-BE49-F238E27FC236}">
                    <a16:creationId xmlns:a16="http://schemas.microsoft.com/office/drawing/2014/main" id="{DED7E158-29E8-CE41-8B3C-82965AAC2373}"/>
                  </a:ext>
                </a:extLst>
              </p:cNvPr>
              <p:cNvSpPr>
                <a:spLocks noChangeArrowheads="1"/>
              </p:cNvSpPr>
              <p:nvPr/>
            </p:nvSpPr>
            <p:spPr bwMode="auto">
              <a:xfrm>
                <a:off x="5183231"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rgbClr val="F58573"/>
                  </a:gs>
                  <a:gs pos="100000">
                    <a:schemeClr val="accent3"/>
                  </a:gs>
                </a:gsLst>
                <a:lin ang="0" scaled="0"/>
              </a:gradFill>
              <a:ln>
                <a:noFill/>
              </a:ln>
              <a:effectLst/>
            </p:spPr>
            <p:txBody>
              <a:bodyPr wrap="none" anchor="ctr"/>
              <a:lstStyle/>
              <a:p>
                <a:endParaRPr lang="en-US" sz="3265"/>
              </a:p>
            </p:txBody>
          </p:sp>
          <p:sp>
            <p:nvSpPr>
              <p:cNvPr id="30" name="Freeform 10">
                <a:extLst>
                  <a:ext uri="{FF2B5EF4-FFF2-40B4-BE49-F238E27FC236}">
                    <a16:creationId xmlns:a16="http://schemas.microsoft.com/office/drawing/2014/main" id="{1CD3E640-F7D8-184D-9FBB-C46A83BE1A88}"/>
                  </a:ext>
                </a:extLst>
              </p:cNvPr>
              <p:cNvSpPr>
                <a:spLocks noChangeArrowheads="1"/>
              </p:cNvSpPr>
              <p:nvPr/>
            </p:nvSpPr>
            <p:spPr bwMode="auto">
              <a:xfrm>
                <a:off x="5828180"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9" name="Subtitle 2">
                <a:extLst>
                  <a:ext uri="{FF2B5EF4-FFF2-40B4-BE49-F238E27FC236}">
                    <a16:creationId xmlns:a16="http://schemas.microsoft.com/office/drawing/2014/main" id="{36ED2F0D-9E3F-9C4D-AA90-5525FA2E1EF9}"/>
                  </a:ext>
                </a:extLst>
              </p:cNvPr>
              <p:cNvSpPr txBox="1">
                <a:spLocks/>
              </p:cNvSpPr>
              <p:nvPr/>
            </p:nvSpPr>
            <p:spPr>
              <a:xfrm>
                <a:off x="6550051"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2018 to 2020 hospitalization inpatient and outpatient data; small area (i.e., census tract) estimates of 2013 to 2020 birth and death statistics</a:t>
                </a:r>
              </a:p>
            </p:txBody>
          </p:sp>
          <p:sp>
            <p:nvSpPr>
              <p:cNvPr id="40" name="TextBox 39">
                <a:extLst>
                  <a:ext uri="{FF2B5EF4-FFF2-40B4-BE49-F238E27FC236}">
                    <a16:creationId xmlns:a16="http://schemas.microsoft.com/office/drawing/2014/main" id="{6AB2E198-0875-4249-BF2F-7AFF6031C357}"/>
                  </a:ext>
                </a:extLst>
              </p:cNvPr>
              <p:cNvSpPr txBox="1"/>
              <p:nvPr/>
            </p:nvSpPr>
            <p:spPr>
              <a:xfrm>
                <a:off x="6667023" y="3284229"/>
                <a:ext cx="1762021" cy="584775"/>
              </a:xfrm>
              <a:prstGeom prst="rect">
                <a:avLst/>
              </a:prstGeom>
              <a:noFill/>
            </p:spPr>
            <p:txBody>
              <a:bodyPr wrap="none" lIns="91440" tIns="45720" rIns="91440" bIns="45720" rtlCol="0" anchor="b" anchorCtr="0">
                <a:spAutoFit/>
              </a:bodyPr>
              <a:lstStyle/>
              <a:p>
                <a:pPr algn="ctr"/>
                <a:r>
                  <a:rPr lang="en-US" sz="1600" b="1">
                    <a:solidFill>
                      <a:schemeClr val="tx2"/>
                    </a:solidFill>
                    <a:latin typeface="Poppins"/>
                    <a:ea typeface="League Spartan" charset="0"/>
                    <a:cs typeface="Poppins"/>
                  </a:rPr>
                  <a:t>PHASE THREE</a:t>
                </a:r>
              </a:p>
              <a:p>
                <a:pPr algn="ctr"/>
                <a:r>
                  <a:rPr lang="en-US" sz="1600" b="1">
                    <a:solidFill>
                      <a:schemeClr val="tx2"/>
                    </a:solidFill>
                    <a:latin typeface="Poppins"/>
                    <a:ea typeface="League Spartan" charset="0"/>
                    <a:cs typeface="Poppins"/>
                  </a:rPr>
                  <a:t>(October 2022)</a:t>
                </a:r>
              </a:p>
            </p:txBody>
          </p:sp>
          <p:sp>
            <p:nvSpPr>
              <p:cNvPr id="46" name="TextBox 45">
                <a:extLst>
                  <a:ext uri="{FF2B5EF4-FFF2-40B4-BE49-F238E27FC236}">
                    <a16:creationId xmlns:a16="http://schemas.microsoft.com/office/drawing/2014/main" id="{65E5520B-1954-6B40-B1F8-A6C02DDCDBE3}"/>
                  </a:ext>
                </a:extLst>
              </p:cNvPr>
              <p:cNvSpPr txBox="1"/>
              <p:nvPr/>
            </p:nvSpPr>
            <p:spPr>
              <a:xfrm>
                <a:off x="7214448" y="2232484"/>
                <a:ext cx="667170" cy="553998"/>
              </a:xfrm>
              <a:prstGeom prst="rect">
                <a:avLst/>
              </a:prstGeom>
              <a:noFill/>
            </p:spPr>
            <p:txBody>
              <a:bodyPr wrap="none" rtlCol="0" anchor="ctr">
                <a:spAutoFit/>
              </a:bodyPr>
              <a:lstStyle/>
              <a:p>
                <a:pPr algn="ctr"/>
                <a:r>
                  <a:rPr lang="en-US" sz="3000" b="1">
                    <a:solidFill>
                      <a:schemeClr val="accent3"/>
                    </a:solidFill>
                    <a:latin typeface="Poppins" pitchFamily="2" charset="77"/>
                    <a:cs typeface="Poppins" pitchFamily="2" charset="77"/>
                  </a:rPr>
                  <a:t>03</a:t>
                </a:r>
              </a:p>
            </p:txBody>
          </p:sp>
        </p:grpSp>
      </p:grpSp>
      <p:grpSp>
        <p:nvGrpSpPr>
          <p:cNvPr id="5" name="Group 4">
            <a:extLst>
              <a:ext uri="{FF2B5EF4-FFF2-40B4-BE49-F238E27FC236}">
                <a16:creationId xmlns:a16="http://schemas.microsoft.com/office/drawing/2014/main" id="{605A8AB5-71C4-21C6-73EE-ADC4A190CB1F}"/>
              </a:ext>
            </a:extLst>
          </p:cNvPr>
          <p:cNvGrpSpPr/>
          <p:nvPr/>
        </p:nvGrpSpPr>
        <p:grpSpPr>
          <a:xfrm>
            <a:off x="8083064" y="1969736"/>
            <a:ext cx="3366278" cy="2842400"/>
            <a:chOff x="8083064" y="1969736"/>
            <a:chExt cx="3366278" cy="2842400"/>
          </a:xfrm>
        </p:grpSpPr>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a:off x="8731877"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242">
              <a:extLst>
                <a:ext uri="{FF2B5EF4-FFF2-40B4-BE49-F238E27FC236}">
                  <a16:creationId xmlns:a16="http://schemas.microsoft.com/office/drawing/2014/main" id="{B4E48D49-7713-A447-9B37-1A6F4AC468D8}"/>
                </a:ext>
              </a:extLst>
            </p:cNvPr>
            <p:cNvSpPr>
              <a:spLocks noChangeArrowheads="1"/>
            </p:cNvSpPr>
            <p:nvPr/>
          </p:nvSpPr>
          <p:spPr bwMode="auto">
            <a:xfrm>
              <a:off x="8083064"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chemeClr val="accent3"/>
                </a:gs>
                <a:gs pos="100000">
                  <a:srgbClr val="EF4A23"/>
                </a:gs>
              </a:gsLst>
              <a:lin ang="0" scaled="0"/>
            </a:gradFill>
            <a:ln>
              <a:noFill/>
            </a:ln>
            <a:effectLst/>
          </p:spPr>
          <p:txBody>
            <a:bodyPr wrap="none" anchor="ctr"/>
            <a:lstStyle/>
            <a:p>
              <a:endParaRPr lang="en-US" sz="3265"/>
            </a:p>
          </p:txBody>
        </p:sp>
        <p:sp>
          <p:nvSpPr>
            <p:cNvPr id="28" name="Freeform 235">
              <a:extLst>
                <a:ext uri="{FF2B5EF4-FFF2-40B4-BE49-F238E27FC236}">
                  <a16:creationId xmlns:a16="http://schemas.microsoft.com/office/drawing/2014/main" id="{F27C32CF-EF99-B541-AA42-F88C0D93ED41}"/>
                </a:ext>
              </a:extLst>
            </p:cNvPr>
            <p:cNvSpPr>
              <a:spLocks noChangeArrowheads="1"/>
            </p:cNvSpPr>
            <p:nvPr/>
          </p:nvSpPr>
          <p:spPr bwMode="auto">
            <a:xfrm>
              <a:off x="9911865"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EF4A23"/>
            </a:solidFill>
            <a:ln>
              <a:noFill/>
            </a:ln>
            <a:effectLst/>
          </p:spPr>
          <p:txBody>
            <a:bodyPr wrap="none" anchor="ctr"/>
            <a:lstStyle/>
            <a:p>
              <a:endParaRPr lang="en-US" sz="3265">
                <a:solidFill>
                  <a:srgbClr val="EF4A23"/>
                </a:solidFill>
              </a:endParaRPr>
            </a:p>
          </p:txBody>
        </p:sp>
        <p:sp>
          <p:nvSpPr>
            <p:cNvPr id="42" name="Subtitle 2">
              <a:extLst>
                <a:ext uri="{FF2B5EF4-FFF2-40B4-BE49-F238E27FC236}">
                  <a16:creationId xmlns:a16="http://schemas.microsoft.com/office/drawing/2014/main" id="{87627FBE-48B4-DB49-B7DC-8705E41D7DE4}"/>
                </a:ext>
              </a:extLst>
            </p:cNvPr>
            <p:cNvSpPr txBox="1">
              <a:spLocks/>
            </p:cNvSpPr>
            <p:nvPr/>
          </p:nvSpPr>
          <p:spPr>
            <a:xfrm>
              <a:off x="9453380" y="3867582"/>
              <a:ext cx="1995962"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2022 Suburban Cook County Health survey data which includes prevalence estimates by municipality</a:t>
              </a:r>
            </a:p>
          </p:txBody>
        </p:sp>
        <p:sp>
          <p:nvSpPr>
            <p:cNvPr id="43" name="TextBox 42">
              <a:extLst>
                <a:ext uri="{FF2B5EF4-FFF2-40B4-BE49-F238E27FC236}">
                  <a16:creationId xmlns:a16="http://schemas.microsoft.com/office/drawing/2014/main" id="{6FA8A77B-F856-D742-B30A-640188F5BF7B}"/>
                </a:ext>
              </a:extLst>
            </p:cNvPr>
            <p:cNvSpPr txBox="1"/>
            <p:nvPr/>
          </p:nvSpPr>
          <p:spPr>
            <a:xfrm>
              <a:off x="9648097" y="3284229"/>
              <a:ext cx="1606530"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FOUR</a:t>
              </a:r>
            </a:p>
            <a:p>
              <a:pPr algn="ctr"/>
              <a:r>
                <a:rPr lang="en-US" sz="1600" b="1">
                  <a:solidFill>
                    <a:schemeClr val="tx2"/>
                  </a:solidFill>
                  <a:latin typeface="Poppins" pitchFamily="2" charset="77"/>
                  <a:ea typeface="League Spartan" charset="0"/>
                  <a:cs typeface="Poppins" pitchFamily="2" charset="77"/>
                </a:rPr>
                <a:t>(Spring 2023)</a:t>
              </a:r>
            </a:p>
          </p:txBody>
        </p:sp>
        <p:sp>
          <p:nvSpPr>
            <p:cNvPr id="47" name="TextBox 46">
              <a:extLst>
                <a:ext uri="{FF2B5EF4-FFF2-40B4-BE49-F238E27FC236}">
                  <a16:creationId xmlns:a16="http://schemas.microsoft.com/office/drawing/2014/main" id="{59F449F0-9A81-4A4A-B657-BC94419570DF}"/>
                </a:ext>
              </a:extLst>
            </p:cNvPr>
            <p:cNvSpPr txBox="1"/>
            <p:nvPr/>
          </p:nvSpPr>
          <p:spPr>
            <a:xfrm>
              <a:off x="10104150" y="2232484"/>
              <a:ext cx="694422" cy="553998"/>
            </a:xfrm>
            <a:prstGeom prst="rect">
              <a:avLst/>
            </a:prstGeom>
            <a:noFill/>
          </p:spPr>
          <p:txBody>
            <a:bodyPr wrap="none" rtlCol="0" anchor="ctr">
              <a:spAutoFit/>
            </a:bodyPr>
            <a:lstStyle/>
            <a:p>
              <a:pPr algn="ctr"/>
              <a:r>
                <a:rPr lang="en-US" sz="3000" b="1">
                  <a:solidFill>
                    <a:srgbClr val="EF4A23"/>
                  </a:solidFill>
                  <a:latin typeface="Poppins" pitchFamily="2" charset="77"/>
                  <a:cs typeface="Poppins" pitchFamily="2" charset="77"/>
                </a:rPr>
                <a:t>04</a:t>
              </a:r>
            </a:p>
          </p:txBody>
        </p:sp>
      </p:grpSp>
      <p:sp>
        <p:nvSpPr>
          <p:cNvPr id="26" name="TextBox 25">
            <a:extLst>
              <a:ext uri="{FF2B5EF4-FFF2-40B4-BE49-F238E27FC236}">
                <a16:creationId xmlns:a16="http://schemas.microsoft.com/office/drawing/2014/main" id="{63D7A63E-3928-298B-B873-71553ADAA88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a:solidFill>
                  <a:schemeClr val="tx2"/>
                </a:solidFill>
                <a:latin typeface="Bebas Neue" pitchFamily="2" charset="0"/>
              </a:rPr>
              <a:t>health atlas FIRST YEAR DATA RELEASE TIMELINE</a:t>
            </a:r>
          </a:p>
        </p:txBody>
      </p:sp>
      <p:sp>
        <p:nvSpPr>
          <p:cNvPr id="29" name="TextBox 28">
            <a:extLst>
              <a:ext uri="{FF2B5EF4-FFF2-40B4-BE49-F238E27FC236}">
                <a16:creationId xmlns:a16="http://schemas.microsoft.com/office/drawing/2014/main" id="{1E2DC598-B535-ACCD-F784-3B458ACD1693}"/>
              </a:ext>
            </a:extLst>
          </p:cNvPr>
          <p:cNvSpPr txBox="1"/>
          <p:nvPr/>
        </p:nvSpPr>
        <p:spPr>
          <a:xfrm>
            <a:off x="762000" y="918735"/>
            <a:ext cx="10668000" cy="886781"/>
          </a:xfrm>
          <a:prstGeom prst="rect">
            <a:avLst/>
          </a:prstGeom>
          <a:noFill/>
        </p:spPr>
        <p:txBody>
          <a:bodyPr wrap="square" rtlCol="0">
            <a:spAutoFit/>
          </a:bodyPr>
          <a:lstStyle/>
          <a:p>
            <a:pPr algn="ctr">
              <a:lnSpc>
                <a:spcPts val="2100"/>
              </a:lnSpc>
            </a:pPr>
            <a:r>
              <a:rPr lang="en-US" sz="1500" spc="-60">
                <a:latin typeface="Poppins" panose="00000500000000000000" pitchFamily="2" charset="0"/>
                <a:cs typeface="Poppins" panose="00000500000000000000" pitchFamily="2" charset="0"/>
              </a:rPr>
              <a:t>The atlas will be continually updated with the latest public health information for suburban Cook County.</a:t>
            </a:r>
            <a:br>
              <a:rPr lang="en-US" sz="1500" spc="-60">
                <a:latin typeface="Poppins" panose="00000500000000000000" pitchFamily="2" charset="0"/>
                <a:cs typeface="Poppins" panose="00000500000000000000" pitchFamily="2" charset="0"/>
              </a:rPr>
            </a:br>
            <a:r>
              <a:rPr lang="en-US" sz="1500" spc="-60">
                <a:latin typeface="Poppins" panose="00000500000000000000" pitchFamily="2" charset="0"/>
                <a:cs typeface="Poppins" panose="00000500000000000000" pitchFamily="2" charset="0"/>
              </a:rPr>
              <a:t>The rollout of the data over the first year will proceed in four phases. With each phase, the Epi Unit will reach out to other CCDPH units, the county and community-based contacts for data requests and feedback.</a:t>
            </a:r>
          </a:p>
        </p:txBody>
      </p:sp>
      <p:grpSp>
        <p:nvGrpSpPr>
          <p:cNvPr id="13" name="Group 12">
            <a:extLst>
              <a:ext uri="{FF2B5EF4-FFF2-40B4-BE49-F238E27FC236}">
                <a16:creationId xmlns:a16="http://schemas.microsoft.com/office/drawing/2014/main" id="{FC452FB9-27E3-39A7-A343-D8DBF57C8475}"/>
              </a:ext>
            </a:extLst>
          </p:cNvPr>
          <p:cNvGrpSpPr/>
          <p:nvPr/>
        </p:nvGrpSpPr>
        <p:grpSpPr>
          <a:xfrm>
            <a:off x="2330246" y="2552402"/>
            <a:ext cx="2110274" cy="629956"/>
            <a:chOff x="2330246" y="2552402"/>
            <a:chExt cx="2110274" cy="629956"/>
          </a:xfrm>
        </p:grpSpPr>
        <p:pic>
          <p:nvPicPr>
            <p:cNvPr id="11" name="Picture 10">
              <a:extLst>
                <a:ext uri="{FF2B5EF4-FFF2-40B4-BE49-F238E27FC236}">
                  <a16:creationId xmlns:a16="http://schemas.microsoft.com/office/drawing/2014/main" id="{6BC8450F-29F3-00D5-8A61-BE4D1E84E183}"/>
                </a:ext>
              </a:extLst>
            </p:cNvPr>
            <p:cNvPicPr>
              <a:picLocks noChangeAspect="1"/>
            </p:cNvPicPr>
            <p:nvPr/>
          </p:nvPicPr>
          <p:blipFill rotWithShape="1">
            <a:blip r:embed="rId2"/>
            <a:srcRect t="33684"/>
            <a:stretch/>
          </p:blipFill>
          <p:spPr>
            <a:xfrm>
              <a:off x="2330246" y="2786482"/>
              <a:ext cx="1189943" cy="395876"/>
            </a:xfrm>
            <a:prstGeom prst="rect">
              <a:avLst/>
            </a:prstGeom>
          </p:spPr>
        </p:pic>
        <p:sp>
          <p:nvSpPr>
            <p:cNvPr id="12" name="Subtitle 2">
              <a:extLst>
                <a:ext uri="{FF2B5EF4-FFF2-40B4-BE49-F238E27FC236}">
                  <a16:creationId xmlns:a16="http://schemas.microsoft.com/office/drawing/2014/main" id="{E1DBAFCF-65CE-15D5-3B33-6B0FA0311F84}"/>
                </a:ext>
              </a:extLst>
            </p:cNvPr>
            <p:cNvSpPr txBox="1">
              <a:spLocks/>
            </p:cNvSpPr>
            <p:nvPr/>
          </p:nvSpPr>
          <p:spPr>
            <a:xfrm>
              <a:off x="2444558" y="2552402"/>
              <a:ext cx="1995962"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900" b="1" i="1">
                  <a:solidFill>
                    <a:schemeClr val="bg1">
                      <a:lumMod val="65000"/>
                    </a:schemeClr>
                  </a:solidFill>
                  <a:latin typeface="+mn-lt"/>
                  <a:ea typeface="Lato Light" panose="020F0502020204030203" pitchFamily="34" charset="0"/>
                  <a:cs typeface="Lato Light" panose="020F0502020204030203" pitchFamily="34" charset="0"/>
                </a:rPr>
                <a:t>As of 8/11/22</a:t>
              </a:r>
            </a:p>
          </p:txBody>
        </p:sp>
      </p:grpSp>
    </p:spTree>
    <p:extLst>
      <p:ext uri="{BB962C8B-B14F-4D97-AF65-F5344CB8AC3E}">
        <p14:creationId xmlns:p14="http://schemas.microsoft.com/office/powerpoint/2010/main" val="341484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9849-CFDC-601E-2451-694C4AAED38E}"/>
              </a:ext>
            </a:extLst>
          </p:cNvPr>
          <p:cNvSpPr>
            <a:spLocks noGrp="1"/>
          </p:cNvSpPr>
          <p:nvPr>
            <p:ph type="ctrTitle"/>
          </p:nvPr>
        </p:nvSpPr>
        <p:spPr>
          <a:xfrm>
            <a:off x="698977" y="887202"/>
            <a:ext cx="4541628" cy="1588897"/>
          </a:xfrm>
        </p:spPr>
        <p:txBody>
          <a:bodyPr/>
          <a:lstStyle/>
          <a:p>
            <a:r>
              <a:rPr lang="en-US">
                <a:latin typeface="brandon_grotesquebold"/>
              </a:rPr>
              <a:t>Feedback</a:t>
            </a:r>
            <a:endParaRPr lang="en-US"/>
          </a:p>
        </p:txBody>
      </p:sp>
    </p:spTree>
    <p:extLst>
      <p:ext uri="{BB962C8B-B14F-4D97-AF65-F5344CB8AC3E}">
        <p14:creationId xmlns:p14="http://schemas.microsoft.com/office/powerpoint/2010/main" val="298354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424917-BF7F-4FF8-96C2-7B17C59A5A55}"/>
              </a:ext>
            </a:extLst>
          </p:cNvPr>
          <p:cNvSpPr>
            <a:spLocks noGrp="1"/>
          </p:cNvSpPr>
          <p:nvPr>
            <p:ph type="ctrTitle"/>
          </p:nvPr>
        </p:nvSpPr>
        <p:spPr>
          <a:xfrm>
            <a:off x="698977" y="506202"/>
            <a:ext cx="5756704" cy="1588897"/>
          </a:xfrm>
        </p:spPr>
        <p:txBody>
          <a:bodyPr/>
          <a:lstStyle/>
          <a:p>
            <a:r>
              <a:rPr lang="en-US"/>
              <a:t>Next Steps</a:t>
            </a:r>
          </a:p>
        </p:txBody>
      </p:sp>
      <p:sp>
        <p:nvSpPr>
          <p:cNvPr id="2" name="Text Placeholder 1">
            <a:extLst>
              <a:ext uri="{FF2B5EF4-FFF2-40B4-BE49-F238E27FC236}">
                <a16:creationId xmlns:a16="http://schemas.microsoft.com/office/drawing/2014/main" id="{C83925C6-F1CF-4664-88D3-503C1D916344}"/>
              </a:ext>
            </a:extLst>
          </p:cNvPr>
          <p:cNvSpPr>
            <a:spLocks noGrp="1"/>
          </p:cNvSpPr>
          <p:nvPr>
            <p:ph type="body" sz="quarter" idx="10"/>
          </p:nvPr>
        </p:nvSpPr>
        <p:spPr>
          <a:xfrm>
            <a:off x="698501" y="2095099"/>
            <a:ext cx="9313768" cy="4524315"/>
          </a:xfrm>
        </p:spPr>
        <p:txBody>
          <a:bodyPr vert="horz" wrap="none" lIns="91440" tIns="45720" rIns="91440" bIns="45720" rtlCol="0" anchor="t">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a:latin typeface="brandon_grotesquebold"/>
              </a:rPr>
              <a:t>Launch Date</a:t>
            </a:r>
          </a:p>
          <a:p>
            <a:pPr marL="571500" indent="-571500">
              <a:lnSpc>
                <a:spcPct val="100000"/>
              </a:lnSpc>
              <a:spcBef>
                <a:spcPts val="0"/>
              </a:spcBef>
              <a:buFont typeface="Arial" panose="020B0604020202020204" pitchFamily="34" charset="0"/>
              <a:buChar char="•"/>
              <a:defRPr/>
            </a:pPr>
            <a:r>
              <a:rPr lang="en-US" sz="3600">
                <a:latin typeface="brandon_grotesquebold"/>
              </a:rPr>
              <a:t>Communication Plan – CCH, CCDPH &amp; UIC </a:t>
            </a:r>
            <a:endParaRPr lang="en-US" sz="3600"/>
          </a:p>
          <a:p>
            <a:pPr marL="1028700" lvl="1" indent="-571500">
              <a:lnSpc>
                <a:spcPct val="100000"/>
              </a:lnSpc>
              <a:spcBef>
                <a:spcPts val="0"/>
              </a:spcBef>
              <a:buFont typeface="Arial" panose="020B0604020202020204" pitchFamily="34" charset="0"/>
              <a:buChar char="•"/>
              <a:defRPr/>
            </a:pPr>
            <a:r>
              <a:rPr lang="en-US" sz="3600">
                <a:solidFill>
                  <a:schemeClr val="bg1"/>
                </a:solidFill>
                <a:latin typeface="Brandon Grotesque Bold"/>
              </a:rPr>
              <a:t>Social Media (Twitter, Facebook, LinkedIn)</a:t>
            </a:r>
          </a:p>
          <a:p>
            <a:pPr marL="1028700" lvl="1" indent="-571500">
              <a:lnSpc>
                <a:spcPct val="100000"/>
              </a:lnSpc>
              <a:spcBef>
                <a:spcPts val="0"/>
              </a:spcBef>
              <a:buFont typeface="Arial" panose="020B0604020202020204" pitchFamily="34" charset="0"/>
              <a:buChar char="•"/>
              <a:defRPr/>
            </a:pPr>
            <a:r>
              <a:rPr lang="en-US" sz="3600">
                <a:solidFill>
                  <a:schemeClr val="bg1"/>
                </a:solidFill>
                <a:latin typeface="Brandon Grotesque Bold"/>
              </a:rPr>
              <a:t>Press Releases (UIC &amp; CCDPH)</a:t>
            </a:r>
          </a:p>
          <a:p>
            <a:pPr marL="1028700" lvl="1" indent="-571500">
              <a:lnSpc>
                <a:spcPct val="100000"/>
              </a:lnSpc>
              <a:spcBef>
                <a:spcPts val="0"/>
              </a:spcBef>
              <a:buFont typeface="Arial" panose="020B0604020202020204" pitchFamily="34" charset="0"/>
              <a:buChar char="•"/>
              <a:defRPr/>
            </a:pPr>
            <a:r>
              <a:rPr lang="en-US" sz="3600">
                <a:solidFill>
                  <a:schemeClr val="bg1"/>
                </a:solidFill>
                <a:latin typeface="Brandon Grotesque Bold"/>
              </a:rPr>
              <a:t>External List Serves ( i.e. UIC Today)</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a:latin typeface="brandon_grotesquebold"/>
              </a:rPr>
              <a:t>Outreach and Education Plan</a:t>
            </a:r>
          </a:p>
          <a:p>
            <a:pPr marL="571500" indent="-571500">
              <a:lnSpc>
                <a:spcPct val="100000"/>
              </a:lnSpc>
              <a:spcBef>
                <a:spcPts val="0"/>
              </a:spcBef>
              <a:buFont typeface="Arial" panose="020B0604020202020204" pitchFamily="34" charset="0"/>
              <a:buChar char="•"/>
              <a:defRPr/>
            </a:pPr>
            <a:r>
              <a:rPr lang="en-US" sz="3600">
                <a:latin typeface="brandon_grotesquebold"/>
              </a:rPr>
              <a:t>Data Advisory Group – For Suburban Cook </a:t>
            </a:r>
          </a:p>
          <a:p>
            <a:pPr marL="1028700" lvl="1">
              <a:lnSpc>
                <a:spcPct val="100000"/>
              </a:lnSpc>
              <a:spcBef>
                <a:spcPts val="0"/>
              </a:spcBef>
              <a:buFont typeface="Arial" panose="020B0604020202020204" pitchFamily="34" charset="0"/>
              <a:buChar char="•"/>
              <a:defRPr/>
            </a:pPr>
            <a:r>
              <a:rPr lang="en-US" sz="3600">
                <a:solidFill>
                  <a:srgbClr val="21B6C1"/>
                </a:solidFill>
                <a:latin typeface="brandon_grotesquebold"/>
              </a:rPr>
              <a:t>Develop measures, track, and evaluate?</a:t>
            </a:r>
            <a:endParaRPr lang="en-US" sz="3600">
              <a:latin typeface="brandon_grotesquebold" panose="02000803000000000000" pitchFamily="2" charset="0"/>
            </a:endParaRPr>
          </a:p>
        </p:txBody>
      </p:sp>
      <p:sp>
        <p:nvSpPr>
          <p:cNvPr id="4" name="Slide Number Placeholder 3">
            <a:extLst>
              <a:ext uri="{FF2B5EF4-FFF2-40B4-BE49-F238E27FC236}">
                <a16:creationId xmlns:a16="http://schemas.microsoft.com/office/drawing/2014/main" id="{7B89E33F-24B7-4C63-9B26-08663F4229D4}"/>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9</a:t>
            </a:fld>
            <a:endParaRPr lang="en-US"/>
          </a:p>
        </p:txBody>
      </p:sp>
    </p:spTree>
    <p:extLst>
      <p:ext uri="{BB962C8B-B14F-4D97-AF65-F5344CB8AC3E}">
        <p14:creationId xmlns:p14="http://schemas.microsoft.com/office/powerpoint/2010/main" val="2221501365"/>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B Content White">
  <a:themeElements>
    <a:clrScheme name="Sugar-Sweetened Beverages">
      <a:dk1>
        <a:srgbClr val="152249"/>
      </a:dk1>
      <a:lt1>
        <a:sysClr val="window" lastClr="FFFFFF"/>
      </a:lt1>
      <a:dk2>
        <a:srgbClr val="222C61"/>
      </a:dk2>
      <a:lt2>
        <a:srgbClr val="EEECE1"/>
      </a:lt2>
      <a:accent1>
        <a:srgbClr val="00818D"/>
      </a:accent1>
      <a:accent2>
        <a:srgbClr val="001E61"/>
      </a:accent2>
      <a:accent3>
        <a:srgbClr val="B0D15C"/>
      </a:accent3>
      <a:accent4>
        <a:srgbClr val="00ACC8"/>
      </a:accent4>
      <a:accent5>
        <a:srgbClr val="77C38B"/>
      </a:accent5>
      <a:accent6>
        <a:srgbClr val="7FD5CC"/>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Slides>
  <Notes>8</Notes>
  <HiddenSlides>0</HiddenSlide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Office Theme</vt:lpstr>
      <vt:lpstr>SSB Content White</vt:lpstr>
      <vt:lpstr>Suburban Cook County Health Atlas Overview meeting with Dr. LaMar Hasbrouck </vt:lpstr>
      <vt:lpstr>PowerPoint Presentation</vt:lpstr>
      <vt:lpstr>PowerPoint Presentation</vt:lpstr>
      <vt:lpstr>PowerPoint Presentation</vt:lpstr>
      <vt:lpstr>PowerPoint Presentation</vt:lpstr>
      <vt:lpstr>PowerPoint Presentation</vt:lpstr>
      <vt:lpstr>PowerPoint Presentation</vt:lpstr>
      <vt:lpstr>Feedback</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revision>1</cp:revision>
  <cp:lastPrinted>2019-10-24T11:35:50Z</cp:lastPrinted>
  <dcterms:created xsi:type="dcterms:W3CDTF">2018-09-25T21:50:21Z</dcterms:created>
  <dcterms:modified xsi:type="dcterms:W3CDTF">2022-08-11T19:07:20Z</dcterms:modified>
</cp:coreProperties>
</file>